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26b4f96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226b4f96e3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26b4f96e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1226b4f96e3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26b4f96e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1226b4f96e3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26b4f96e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226b4f96e3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26b4f96e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226b4f96e3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51be2a5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51be2a5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51be2a56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51be2a56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51be2a56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51be2a56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51be2a56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51be2a56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51be2a56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51be2a56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26b4f96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1226b4f96e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26b4f96e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1226b4f96e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51be2a56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d51be2a56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4320"/>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462088"/>
            <a:ext cx="7886700" cy="3147000"/>
          </a:xfrm>
          <a:prstGeom prst="rect">
            <a:avLst/>
          </a:prstGeom>
          <a:noFill/>
          <a:ln>
            <a:noFill/>
          </a:ln>
        </p:spPr>
        <p:txBody>
          <a:bodyPr anchorCtr="0" anchor="t" bIns="34275" lIns="68575" spcFirstLastPara="1" rIns="68575" wrap="square" tIns="34275">
            <a:normAutofit/>
          </a:bodyPr>
          <a:lstStyle>
            <a:lvl1pPr indent="-317500" lvl="0" marL="457200" rtl="0" algn="l">
              <a:lnSpc>
                <a:spcPct val="110000"/>
              </a:lnSpc>
              <a:spcBef>
                <a:spcPts val="800"/>
              </a:spcBef>
              <a:spcAft>
                <a:spcPts val="0"/>
              </a:spcAft>
              <a:buSzPts val="1400"/>
              <a:buChar char="●"/>
              <a:defRPr/>
            </a:lvl1pPr>
            <a:lvl2pPr indent="-317500" lvl="1" marL="914400" rtl="0" algn="l">
              <a:lnSpc>
                <a:spcPct val="110000"/>
              </a:lnSpc>
              <a:spcBef>
                <a:spcPts val="1200"/>
              </a:spcBef>
              <a:spcAft>
                <a:spcPts val="0"/>
              </a:spcAft>
              <a:buSzPts val="1400"/>
              <a:buChar char="○"/>
              <a:defRPr/>
            </a:lvl2pPr>
            <a:lvl3pPr indent="-317500" lvl="2" marL="1371600" rtl="0" algn="l">
              <a:lnSpc>
                <a:spcPct val="110000"/>
              </a:lnSpc>
              <a:spcBef>
                <a:spcPts val="1200"/>
              </a:spcBef>
              <a:spcAft>
                <a:spcPts val="0"/>
              </a:spcAft>
              <a:buSzPts val="1400"/>
              <a:buChar char="■"/>
              <a:defRPr/>
            </a:lvl3pPr>
            <a:lvl4pPr indent="-317500" lvl="3" marL="1828800" rtl="0" algn="l">
              <a:lnSpc>
                <a:spcPct val="110000"/>
              </a:lnSpc>
              <a:spcBef>
                <a:spcPts val="1200"/>
              </a:spcBef>
              <a:spcAft>
                <a:spcPts val="0"/>
              </a:spcAft>
              <a:buSzPts val="1400"/>
              <a:buChar char="●"/>
              <a:defRPr/>
            </a:lvl4pPr>
            <a:lvl5pPr indent="-317500" lvl="4" marL="2286000" rtl="0" algn="l">
              <a:lnSpc>
                <a:spcPct val="110000"/>
              </a:lnSpc>
              <a:spcBef>
                <a:spcPts val="1200"/>
              </a:spcBef>
              <a:spcAft>
                <a:spcPts val="0"/>
              </a:spcAft>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43450"/>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43450"/>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43450"/>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lt1"/>
              </a:buClr>
              <a:buSzPts val="2400"/>
              <a:buFont typeface="Avenir"/>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110000"/>
              </a:lnSpc>
              <a:spcBef>
                <a:spcPts val="800"/>
              </a:spcBef>
              <a:spcAft>
                <a:spcPts val="0"/>
              </a:spcAft>
              <a:buClr>
                <a:schemeClr val="accent1"/>
              </a:buClr>
              <a:buSzPts val="2400"/>
              <a:buFont typeface="Arial"/>
              <a:buNone/>
              <a:defRPr b="0" i="0" sz="2400" u="none" cap="none" strike="noStrike">
                <a:solidFill>
                  <a:schemeClr val="lt1"/>
                </a:solidFill>
                <a:latin typeface="Avenir"/>
                <a:ea typeface="Avenir"/>
                <a:cs typeface="Avenir"/>
                <a:sym typeface="Avenir"/>
              </a:defRPr>
            </a:lvl1pPr>
            <a:lvl2pPr lvl="1" marR="0" rtl="0" algn="l">
              <a:lnSpc>
                <a:spcPct val="110000"/>
              </a:lnSpc>
              <a:spcBef>
                <a:spcPts val="400"/>
              </a:spcBef>
              <a:spcAft>
                <a:spcPts val="0"/>
              </a:spcAft>
              <a:buClr>
                <a:schemeClr val="accent1"/>
              </a:buClr>
              <a:buSzPts val="2100"/>
              <a:buFont typeface="Arial"/>
              <a:buNone/>
              <a:defRPr b="0" i="0" sz="2100" u="none" cap="none" strike="noStrike">
                <a:solidFill>
                  <a:schemeClr val="lt1"/>
                </a:solidFill>
                <a:latin typeface="Avenir"/>
                <a:ea typeface="Avenir"/>
                <a:cs typeface="Avenir"/>
                <a:sym typeface="Avenir"/>
              </a:defRPr>
            </a:lvl2pPr>
            <a:lvl3pPr lvl="2" marR="0" rtl="0" algn="l">
              <a:lnSpc>
                <a:spcPct val="110000"/>
              </a:lnSpc>
              <a:spcBef>
                <a:spcPts val="400"/>
              </a:spcBef>
              <a:spcAft>
                <a:spcPts val="0"/>
              </a:spcAft>
              <a:buClr>
                <a:schemeClr val="accent1"/>
              </a:buClr>
              <a:buSzPts val="1800"/>
              <a:buFont typeface="Arial"/>
              <a:buNone/>
              <a:defRPr b="0" i="0" sz="1800" u="none" cap="none" strike="noStrike">
                <a:solidFill>
                  <a:schemeClr val="lt1"/>
                </a:solidFill>
                <a:latin typeface="Avenir"/>
                <a:ea typeface="Avenir"/>
                <a:cs typeface="Avenir"/>
                <a:sym typeface="Avenir"/>
              </a:defRPr>
            </a:lvl3pPr>
            <a:lvl4pPr lvl="3" marR="0" rtl="0" algn="l">
              <a:lnSpc>
                <a:spcPct val="110000"/>
              </a:lnSpc>
              <a:spcBef>
                <a:spcPts val="400"/>
              </a:spcBef>
              <a:spcAft>
                <a:spcPts val="0"/>
              </a:spcAft>
              <a:buClr>
                <a:schemeClr val="accent1"/>
              </a:buClr>
              <a:buSzPts val="1500"/>
              <a:buFont typeface="Arial"/>
              <a:buNone/>
              <a:defRPr b="0" i="0" sz="1500" u="none" cap="none" strike="noStrike">
                <a:solidFill>
                  <a:schemeClr val="lt1"/>
                </a:solidFill>
                <a:latin typeface="Avenir"/>
                <a:ea typeface="Avenir"/>
                <a:cs typeface="Avenir"/>
                <a:sym typeface="Avenir"/>
              </a:defRPr>
            </a:lvl4pPr>
            <a:lvl5pPr lvl="4" marR="0" rtl="0" algn="l">
              <a:lnSpc>
                <a:spcPct val="110000"/>
              </a:lnSpc>
              <a:spcBef>
                <a:spcPts val="400"/>
              </a:spcBef>
              <a:spcAft>
                <a:spcPts val="0"/>
              </a:spcAft>
              <a:buClr>
                <a:schemeClr val="accent1"/>
              </a:buClr>
              <a:buSzPts val="1500"/>
              <a:buFont typeface="Arial"/>
              <a:buNone/>
              <a:defRPr b="0" i="0" sz="1500" u="none" cap="none" strike="noStrike">
                <a:solidFill>
                  <a:schemeClr val="lt1"/>
                </a:solidFill>
                <a:latin typeface="Avenir"/>
                <a:ea typeface="Avenir"/>
                <a:cs typeface="Avenir"/>
                <a:sym typeface="Avenir"/>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9pPr>
          </a:lstStyle>
          <a:p/>
        </p:txBody>
      </p:sp>
      <p:sp>
        <p:nvSpPr>
          <p:cNvPr id="59" name="Google Shape;59;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110000"/>
              </a:lnSpc>
              <a:spcBef>
                <a:spcPts val="800"/>
              </a:spcBef>
              <a:spcAft>
                <a:spcPts val="0"/>
              </a:spcAft>
              <a:buSzPts val="1200"/>
              <a:buNone/>
              <a:defRPr sz="1200"/>
            </a:lvl1pPr>
            <a:lvl2pPr indent="-228600" lvl="1" marL="914400" rtl="0" algn="l">
              <a:lnSpc>
                <a:spcPct val="110000"/>
              </a:lnSpc>
              <a:spcBef>
                <a:spcPts val="1200"/>
              </a:spcBef>
              <a:spcAft>
                <a:spcPts val="0"/>
              </a:spcAft>
              <a:buSzPts val="1100"/>
              <a:buNone/>
              <a:defRPr sz="1100"/>
            </a:lvl2pPr>
            <a:lvl3pPr indent="-228600" lvl="2" marL="1371600" rtl="0" algn="l">
              <a:lnSpc>
                <a:spcPct val="110000"/>
              </a:lnSpc>
              <a:spcBef>
                <a:spcPts val="1200"/>
              </a:spcBef>
              <a:spcAft>
                <a:spcPts val="0"/>
              </a:spcAft>
              <a:buSzPts val="900"/>
              <a:buNone/>
              <a:defRPr sz="900"/>
            </a:lvl3pPr>
            <a:lvl4pPr indent="-228600" lvl="3" marL="1828800" rtl="0" algn="l">
              <a:lnSpc>
                <a:spcPct val="110000"/>
              </a:lnSpc>
              <a:spcBef>
                <a:spcPts val="1200"/>
              </a:spcBef>
              <a:spcAft>
                <a:spcPts val="0"/>
              </a:spcAft>
              <a:buSzPts val="800"/>
              <a:buNone/>
              <a:defRPr sz="800"/>
            </a:lvl4pPr>
            <a:lvl5pPr indent="-228600" lvl="4" marL="2286000" rtl="0" algn="l">
              <a:lnSpc>
                <a:spcPct val="110000"/>
              </a:lnSpc>
              <a:spcBef>
                <a:spcPts val="1200"/>
              </a:spcBef>
              <a:spcAft>
                <a:spcPts val="0"/>
              </a:spcAft>
              <a:buSzPts val="800"/>
              <a:buNone/>
              <a:defRPr sz="800"/>
            </a:lvl5pPr>
            <a:lvl6pPr indent="-228600" lvl="5" marL="2743200" rtl="0" algn="l">
              <a:lnSpc>
                <a:spcPct val="90000"/>
              </a:lnSpc>
              <a:spcBef>
                <a:spcPts val="1200"/>
              </a:spcBef>
              <a:spcAft>
                <a:spcPts val="0"/>
              </a:spcAft>
              <a:buClr>
                <a:schemeClr val="dk1"/>
              </a:buClr>
              <a:buSzPts val="800"/>
              <a:buNone/>
              <a:defRPr sz="800"/>
            </a:lvl6pPr>
            <a:lvl7pPr indent="-228600" lvl="6" marL="3200400" rtl="0" algn="l">
              <a:lnSpc>
                <a:spcPct val="90000"/>
              </a:lnSpc>
              <a:spcBef>
                <a:spcPts val="1200"/>
              </a:spcBef>
              <a:spcAft>
                <a:spcPts val="0"/>
              </a:spcAft>
              <a:buClr>
                <a:schemeClr val="dk1"/>
              </a:buClr>
              <a:buSzPts val="800"/>
              <a:buNone/>
              <a:defRPr sz="800"/>
            </a:lvl7pPr>
            <a:lvl8pPr indent="-228600" lvl="7" marL="3657600" rtl="0" algn="l">
              <a:lnSpc>
                <a:spcPct val="90000"/>
              </a:lnSpc>
              <a:spcBef>
                <a:spcPts val="1200"/>
              </a:spcBef>
              <a:spcAft>
                <a:spcPts val="0"/>
              </a:spcAft>
              <a:buClr>
                <a:schemeClr val="dk1"/>
              </a:buClr>
              <a:buSzPts val="800"/>
              <a:buNone/>
              <a:defRPr sz="800"/>
            </a:lvl8pPr>
            <a:lvl9pPr indent="-228600" lvl="8" marL="4114800" rtl="0" algn="l">
              <a:lnSpc>
                <a:spcPct val="90000"/>
              </a:lnSpc>
              <a:spcBef>
                <a:spcPts val="1200"/>
              </a:spcBef>
              <a:spcAft>
                <a:spcPts val="1200"/>
              </a:spcAft>
              <a:buClr>
                <a:schemeClr val="dk1"/>
              </a:buClr>
              <a:buSzPts val="800"/>
              <a:buNone/>
              <a:defRPr sz="800"/>
            </a:lvl9pPr>
          </a:lstStyle>
          <a:p/>
        </p:txBody>
      </p:sp>
      <p:sp>
        <p:nvSpPr>
          <p:cNvPr id="60" name="Google Shape;60;p14"/>
          <p:cNvSpPr txBox="1"/>
          <p:nvPr>
            <p:ph idx="10" type="dt"/>
          </p:nvPr>
        </p:nvSpPr>
        <p:spPr>
          <a:xfrm>
            <a:off x="628650" y="4743450"/>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1" name="Google Shape;61;p14"/>
          <p:cNvSpPr txBox="1"/>
          <p:nvPr>
            <p:ph idx="11" type="ftr"/>
          </p:nvPr>
        </p:nvSpPr>
        <p:spPr>
          <a:xfrm>
            <a:off x="3028950" y="4743450"/>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2" name="Google Shape;62;p14"/>
          <p:cNvSpPr txBox="1"/>
          <p:nvPr>
            <p:ph idx="12" type="sldNum"/>
          </p:nvPr>
        </p:nvSpPr>
        <p:spPr>
          <a:xfrm>
            <a:off x="6457950" y="4743450"/>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15"/>
          <p:cNvSpPr txBox="1"/>
          <p:nvPr>
            <p:ph type="title"/>
          </p:nvPr>
        </p:nvSpPr>
        <p:spPr>
          <a:xfrm>
            <a:off x="628650" y="274320"/>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10000"/>
              </a:lnSpc>
              <a:spcBef>
                <a:spcPts val="800"/>
              </a:spcBef>
              <a:spcAft>
                <a:spcPts val="0"/>
              </a:spcAft>
              <a:buSzPts val="1400"/>
              <a:buChar char="●"/>
              <a:defRPr/>
            </a:lvl1pPr>
            <a:lvl2pPr indent="-317500" lvl="1" marL="914400" rtl="0" algn="l">
              <a:lnSpc>
                <a:spcPct val="110000"/>
              </a:lnSpc>
              <a:spcBef>
                <a:spcPts val="1200"/>
              </a:spcBef>
              <a:spcAft>
                <a:spcPts val="0"/>
              </a:spcAft>
              <a:buSzPts val="1400"/>
              <a:buChar char="○"/>
              <a:defRPr/>
            </a:lvl2pPr>
            <a:lvl3pPr indent="-317500" lvl="2" marL="1371600" rtl="0" algn="l">
              <a:lnSpc>
                <a:spcPct val="110000"/>
              </a:lnSpc>
              <a:spcBef>
                <a:spcPts val="1200"/>
              </a:spcBef>
              <a:spcAft>
                <a:spcPts val="0"/>
              </a:spcAft>
              <a:buSzPts val="1400"/>
              <a:buChar char="■"/>
              <a:defRPr/>
            </a:lvl3pPr>
            <a:lvl4pPr indent="-317500" lvl="3" marL="1828800" rtl="0" algn="l">
              <a:lnSpc>
                <a:spcPct val="110000"/>
              </a:lnSpc>
              <a:spcBef>
                <a:spcPts val="1200"/>
              </a:spcBef>
              <a:spcAft>
                <a:spcPts val="0"/>
              </a:spcAft>
              <a:buSzPts val="1400"/>
              <a:buChar char="●"/>
              <a:defRPr/>
            </a:lvl4pPr>
            <a:lvl5pPr indent="-317500" lvl="4" marL="2286000" rtl="0" algn="l">
              <a:lnSpc>
                <a:spcPct val="110000"/>
              </a:lnSpc>
              <a:spcBef>
                <a:spcPts val="1200"/>
              </a:spcBef>
              <a:spcAft>
                <a:spcPts val="0"/>
              </a:spcAft>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6" name="Google Shape;66;p1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10000"/>
              </a:lnSpc>
              <a:spcBef>
                <a:spcPts val="800"/>
              </a:spcBef>
              <a:spcAft>
                <a:spcPts val="0"/>
              </a:spcAft>
              <a:buSzPts val="1400"/>
              <a:buChar char="●"/>
              <a:defRPr/>
            </a:lvl1pPr>
            <a:lvl2pPr indent="-317500" lvl="1" marL="914400" rtl="0" algn="l">
              <a:lnSpc>
                <a:spcPct val="110000"/>
              </a:lnSpc>
              <a:spcBef>
                <a:spcPts val="1200"/>
              </a:spcBef>
              <a:spcAft>
                <a:spcPts val="0"/>
              </a:spcAft>
              <a:buSzPts val="1400"/>
              <a:buChar char="○"/>
              <a:defRPr/>
            </a:lvl2pPr>
            <a:lvl3pPr indent="-317500" lvl="2" marL="1371600" rtl="0" algn="l">
              <a:lnSpc>
                <a:spcPct val="110000"/>
              </a:lnSpc>
              <a:spcBef>
                <a:spcPts val="1200"/>
              </a:spcBef>
              <a:spcAft>
                <a:spcPts val="0"/>
              </a:spcAft>
              <a:buSzPts val="1400"/>
              <a:buChar char="■"/>
              <a:defRPr/>
            </a:lvl3pPr>
            <a:lvl4pPr indent="-317500" lvl="3" marL="1828800" rtl="0" algn="l">
              <a:lnSpc>
                <a:spcPct val="110000"/>
              </a:lnSpc>
              <a:spcBef>
                <a:spcPts val="1200"/>
              </a:spcBef>
              <a:spcAft>
                <a:spcPts val="0"/>
              </a:spcAft>
              <a:buSzPts val="1400"/>
              <a:buChar char="●"/>
              <a:defRPr/>
            </a:lvl4pPr>
            <a:lvl5pPr indent="-317500" lvl="4" marL="2286000" rtl="0" algn="l">
              <a:lnSpc>
                <a:spcPct val="110000"/>
              </a:lnSpc>
              <a:spcBef>
                <a:spcPts val="1200"/>
              </a:spcBef>
              <a:spcAft>
                <a:spcPts val="0"/>
              </a:spcAft>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7" name="Google Shape;67;p15"/>
          <p:cNvSpPr txBox="1"/>
          <p:nvPr>
            <p:ph idx="10" type="dt"/>
          </p:nvPr>
        </p:nvSpPr>
        <p:spPr>
          <a:xfrm>
            <a:off x="628650" y="4743450"/>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5"/>
          <p:cNvSpPr txBox="1"/>
          <p:nvPr>
            <p:ph idx="11" type="ftr"/>
          </p:nvPr>
        </p:nvSpPr>
        <p:spPr>
          <a:xfrm>
            <a:off x="3028950" y="4743450"/>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5"/>
          <p:cNvSpPr txBox="1"/>
          <p:nvPr>
            <p:ph idx="12" type="sldNum"/>
          </p:nvPr>
        </p:nvSpPr>
        <p:spPr>
          <a:xfrm>
            <a:off x="6457950" y="4743450"/>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www.youtube.com/watch?v=dXBzFNEwoj8"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Aspects of Climate</a:t>
            </a:r>
            <a:endParaRPr/>
          </a:p>
        </p:txBody>
      </p:sp>
      <p:sp>
        <p:nvSpPr>
          <p:cNvPr id="75" name="Google Shape;75;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Atmosphere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p>
            <a:pPr indent="0" lvl="0" marL="0" rtl="0" algn="l">
              <a:lnSpc>
                <a:spcPct val="100000"/>
              </a:lnSpc>
              <a:spcBef>
                <a:spcPts val="0"/>
              </a:spcBef>
              <a:spcAft>
                <a:spcPts val="0"/>
              </a:spcAft>
              <a:buClr>
                <a:schemeClr val="lt1"/>
              </a:buClr>
              <a:buSzPts val="2400"/>
              <a:buFont typeface="Avenir"/>
              <a:buNone/>
            </a:pPr>
            <a:r>
              <a:rPr lang="en"/>
              <a:t>The Greenhouse Gases</a:t>
            </a:r>
            <a:endParaRPr/>
          </a:p>
        </p:txBody>
      </p:sp>
      <p:sp>
        <p:nvSpPr>
          <p:cNvPr id="157" name="Google Shape;157;p25"/>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158" name="Google Shape;158;p25"/>
          <p:cNvSpPr txBox="1"/>
          <p:nvPr>
            <p:ph idx="1" type="body"/>
          </p:nvPr>
        </p:nvSpPr>
        <p:spPr>
          <a:xfrm>
            <a:off x="476251" y="1543050"/>
            <a:ext cx="2949000" cy="2858700"/>
          </a:xfrm>
          <a:prstGeom prst="rect">
            <a:avLst/>
          </a:prstGeom>
          <a:no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500"/>
              <a:buNone/>
            </a:pPr>
            <a:r>
              <a:rPr lang="en" sz="1500"/>
              <a:t>The big four are:</a:t>
            </a:r>
            <a:endParaRPr/>
          </a:p>
          <a:p>
            <a:pPr indent="-323850" lvl="0" marL="457200" rtl="0" algn="l">
              <a:lnSpc>
                <a:spcPct val="110000"/>
              </a:lnSpc>
              <a:spcBef>
                <a:spcPts val="800"/>
              </a:spcBef>
              <a:spcAft>
                <a:spcPts val="0"/>
              </a:spcAft>
              <a:buSzPts val="1500"/>
              <a:buChar char="●"/>
            </a:pPr>
            <a:r>
              <a:rPr lang="en" sz="1500"/>
              <a:t>Water Vapor (H</a:t>
            </a:r>
            <a:r>
              <a:rPr baseline="-25000" lang="en" sz="1500"/>
              <a:t>2</a:t>
            </a:r>
            <a:r>
              <a:rPr lang="en" sz="1500"/>
              <a:t>O)</a:t>
            </a:r>
            <a:endParaRPr/>
          </a:p>
          <a:p>
            <a:pPr indent="-323850" lvl="0" marL="457200" rtl="0" algn="l">
              <a:lnSpc>
                <a:spcPct val="110000"/>
              </a:lnSpc>
              <a:spcBef>
                <a:spcPts val="0"/>
              </a:spcBef>
              <a:spcAft>
                <a:spcPts val="0"/>
              </a:spcAft>
              <a:buSzPts val="1500"/>
              <a:buChar char="●"/>
            </a:pPr>
            <a:r>
              <a:rPr lang="en" sz="1500"/>
              <a:t>Carbon Dioxide (CO</a:t>
            </a:r>
            <a:r>
              <a:rPr baseline="-25000" lang="en" sz="1500"/>
              <a:t>2</a:t>
            </a:r>
            <a:r>
              <a:rPr lang="en" sz="1500"/>
              <a:t>)</a:t>
            </a:r>
            <a:endParaRPr/>
          </a:p>
          <a:p>
            <a:pPr indent="-323850" lvl="0" marL="457200" rtl="0" algn="l">
              <a:lnSpc>
                <a:spcPct val="110000"/>
              </a:lnSpc>
              <a:spcBef>
                <a:spcPts val="0"/>
              </a:spcBef>
              <a:spcAft>
                <a:spcPts val="0"/>
              </a:spcAft>
              <a:buSzPts val="1500"/>
              <a:buChar char="●"/>
            </a:pPr>
            <a:r>
              <a:rPr lang="en" sz="1500"/>
              <a:t>Methane (CH</a:t>
            </a:r>
            <a:r>
              <a:rPr baseline="-25000" lang="en" sz="1500"/>
              <a:t>4</a:t>
            </a:r>
            <a:r>
              <a:rPr lang="en" sz="1500"/>
              <a:t>)</a:t>
            </a:r>
            <a:endParaRPr/>
          </a:p>
          <a:p>
            <a:pPr indent="-323850" lvl="0" marL="457200" rtl="0" algn="l">
              <a:lnSpc>
                <a:spcPct val="110000"/>
              </a:lnSpc>
              <a:spcBef>
                <a:spcPts val="0"/>
              </a:spcBef>
              <a:spcAft>
                <a:spcPts val="0"/>
              </a:spcAft>
              <a:buSzPts val="1500"/>
              <a:buChar char="●"/>
            </a:pPr>
            <a:r>
              <a:rPr lang="en" sz="1500"/>
              <a:t>Nitrous Oxide (N</a:t>
            </a:r>
            <a:r>
              <a:rPr baseline="-25000" lang="en" sz="1500"/>
              <a:t>2</a:t>
            </a:r>
            <a:r>
              <a:rPr lang="en" sz="1500"/>
              <a:t>O)</a:t>
            </a:r>
            <a:endParaRPr/>
          </a:p>
          <a:p>
            <a:pPr indent="0" lvl="0" marL="0" rtl="0" algn="l">
              <a:lnSpc>
                <a:spcPct val="110000"/>
              </a:lnSpc>
              <a:spcBef>
                <a:spcPts val="800"/>
              </a:spcBef>
              <a:spcAft>
                <a:spcPts val="0"/>
              </a:spcAft>
              <a:buSzPts val="1500"/>
              <a:buNone/>
            </a:pPr>
            <a:r>
              <a:t/>
            </a:r>
            <a:endParaRPr sz="1500"/>
          </a:p>
          <a:p>
            <a:pPr indent="0" lvl="0" marL="0" rtl="0" algn="l">
              <a:lnSpc>
                <a:spcPct val="110000"/>
              </a:lnSpc>
              <a:spcBef>
                <a:spcPts val="800"/>
              </a:spcBef>
              <a:spcAft>
                <a:spcPts val="1200"/>
              </a:spcAft>
              <a:buSzPts val="1500"/>
              <a:buNone/>
            </a:pPr>
            <a:r>
              <a:rPr lang="en" sz="1500"/>
              <a:t>Where do Methane and Nitrous Oxide come from? </a:t>
            </a:r>
            <a:endParaRPr/>
          </a:p>
        </p:txBody>
      </p:sp>
      <p:pic>
        <p:nvPicPr>
          <p:cNvPr id="159" name="Google Shape;159;p25"/>
          <p:cNvPicPr preferRelativeResize="0"/>
          <p:nvPr/>
        </p:nvPicPr>
        <p:blipFill rotWithShape="1">
          <a:blip r:embed="rId3">
            <a:alphaModFix/>
          </a:blip>
          <a:srcRect b="0" l="0" r="0" t="0"/>
          <a:stretch/>
        </p:blipFill>
        <p:spPr>
          <a:xfrm>
            <a:off x="3630216" y="342900"/>
            <a:ext cx="5143500" cy="4468942"/>
          </a:xfrm>
          <a:prstGeom prst="rect">
            <a:avLst/>
          </a:prstGeom>
          <a:noFill/>
          <a:ln>
            <a:noFill/>
          </a:ln>
        </p:spPr>
      </p:pic>
      <p:sp>
        <p:nvSpPr>
          <p:cNvPr id="160" name="Google Shape;160;p25"/>
          <p:cNvSpPr txBox="1"/>
          <p:nvPr/>
        </p:nvSpPr>
        <p:spPr>
          <a:xfrm>
            <a:off x="2659809" y="4811842"/>
            <a:ext cx="2455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lt1"/>
                </a:solidFill>
                <a:latin typeface="Avenir"/>
                <a:ea typeface="Avenir"/>
                <a:cs typeface="Avenir"/>
                <a:sym typeface="Avenir"/>
              </a:rPr>
              <a:t>(davina, 2014)</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idx="1" type="body"/>
          </p:nvPr>
        </p:nvSpPr>
        <p:spPr>
          <a:xfrm>
            <a:off x="105350" y="343450"/>
            <a:ext cx="1964100" cy="3263400"/>
          </a:xfrm>
          <a:prstGeom prst="rect">
            <a:avLst/>
          </a:prstGeom>
          <a:noFill/>
          <a:ln>
            <a:noFill/>
          </a:ln>
        </p:spPr>
        <p:txBody>
          <a:bodyPr anchorCtr="0" anchor="t" bIns="34275" lIns="68575" spcFirstLastPara="1" rIns="68575" wrap="square" tIns="34275">
            <a:normAutofit/>
          </a:bodyPr>
          <a:lstStyle/>
          <a:p>
            <a:pPr indent="-38100" lvl="0" marL="177800" rtl="0" algn="l">
              <a:lnSpc>
                <a:spcPct val="110000"/>
              </a:lnSpc>
              <a:spcBef>
                <a:spcPts val="800"/>
              </a:spcBef>
              <a:spcAft>
                <a:spcPts val="0"/>
              </a:spcAft>
              <a:buSzPts val="2100"/>
              <a:buNone/>
            </a:pPr>
            <a:r>
              <a:rPr lang="en"/>
              <a:t>How do we measure the greenhouse gases in the atmosphere? </a:t>
            </a:r>
            <a:endParaRPr/>
          </a:p>
          <a:p>
            <a:pPr indent="-38100" lvl="0" marL="177800" rtl="0" algn="l">
              <a:lnSpc>
                <a:spcPct val="110000"/>
              </a:lnSpc>
              <a:spcBef>
                <a:spcPts val="1200"/>
              </a:spcBef>
              <a:spcAft>
                <a:spcPts val="1200"/>
              </a:spcAft>
              <a:buSzPts val="2100"/>
              <a:buNone/>
            </a:pPr>
            <a:r>
              <a:t/>
            </a:r>
            <a:endParaRPr/>
          </a:p>
        </p:txBody>
      </p:sp>
      <p:pic>
        <p:nvPicPr>
          <p:cNvPr descr="In honor of the 60th anniversary of the Keeling Curve, Ralph Keeling of the Scripps CO2 Program illustrates the method scientists use to make carbon dioxide measurements and gives a tour of the original instruments his father, Charles David Keeling, developed to start the famous record known as the Keeling Curve. This demonstration was conducted on Ellen Scripps Memorial Pier at Scripps Institution of Oceanography in La Jolla, Calif.; Keeling Curve samples are taken at Mauna Loa Observatory in Hawaii. &#10;&#10;0:22 The Mauna Loa record was begun by Charles Keeling in 1958.&#10;0:36 Flask sample demonstration.&#10;0:56 Charles Keeling's original lab.&#10;1:14 How air samples are processed&#10;1:47 CO2 levels were around 315ppm in 1958&#10;2:10 Why do CO2 levels keep rising?&#10;&#10;Learn more about the Keeling Curve at https://keelingcurve.ucsd.edu/&#10;Learn more about how Scripps researchers track CO2 at https://scrippsco2.ucsd.edu/&#10;&#10;Subscribe to Scripps Oceanography: http://bit.ly/2PVlvmp &#10;Subscribe to Scripps' explorations now newsletter: http://bit.ly/2ZAGhLx&#10;&#10;Check out Scripps Oceanography for more: https://scripps.ucsd.edu/&#10;&#10;Follow Scripps Oceanography on social:&#10;Facebook: https://www.facebook.com/scrippsocean&#10;Twitter: https://twitter.com/Scripps_Ocean&#10;Instagram: https://www.instagram.com/scripps_ocean&#10;&#10;#KeelingCurve #Atmosphere #ClimateChange" id="166" name="Google Shape;166;p26" title="How Scientists Measure Carbon Dioxide in the Air">
            <a:hlinkClick r:id="rId3"/>
          </p:cNvPr>
          <p:cNvPicPr preferRelativeResize="0"/>
          <p:nvPr/>
        </p:nvPicPr>
        <p:blipFill>
          <a:blip r:embed="rId4">
            <a:alphaModFix/>
          </a:blip>
          <a:stretch>
            <a:fillRect/>
          </a:stretch>
        </p:blipFill>
        <p:spPr>
          <a:xfrm>
            <a:off x="2403250" y="111700"/>
            <a:ext cx="6560125" cy="492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Chart, line chart&#10;&#10;Description automatically generated" id="171" name="Google Shape;171;p27"/>
          <p:cNvPicPr preferRelativeResize="0"/>
          <p:nvPr/>
        </p:nvPicPr>
        <p:blipFill rotWithShape="1">
          <a:blip r:embed="rId3">
            <a:alphaModFix/>
          </a:blip>
          <a:srcRect b="0" l="0" r="0" t="0"/>
          <a:stretch/>
        </p:blipFill>
        <p:spPr>
          <a:xfrm>
            <a:off x="3838045" y="827079"/>
            <a:ext cx="5052254" cy="3943820"/>
          </a:xfrm>
          <a:prstGeom prst="rect">
            <a:avLst/>
          </a:prstGeom>
          <a:noFill/>
          <a:ln>
            <a:noFill/>
          </a:ln>
        </p:spPr>
      </p:pic>
      <p:sp>
        <p:nvSpPr>
          <p:cNvPr id="172" name="Google Shape;172;p27"/>
          <p:cNvSpPr txBox="1"/>
          <p:nvPr/>
        </p:nvSpPr>
        <p:spPr>
          <a:xfrm>
            <a:off x="256650" y="252325"/>
            <a:ext cx="4023300" cy="4656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Before 1780 (</a:t>
            </a:r>
            <a:r>
              <a:rPr lang="en" sz="1500">
                <a:solidFill>
                  <a:schemeClr val="dk1"/>
                </a:solidFill>
                <a:latin typeface="Avenir"/>
                <a:ea typeface="Avenir"/>
                <a:cs typeface="Avenir"/>
                <a:sym typeface="Avenir"/>
              </a:rPr>
              <a:t>Industrial</a:t>
            </a:r>
            <a:r>
              <a:rPr lang="en" sz="1500">
                <a:solidFill>
                  <a:schemeClr val="dk1"/>
                </a:solidFill>
                <a:latin typeface="Avenir"/>
                <a:ea typeface="Avenir"/>
                <a:cs typeface="Avenir"/>
                <a:sym typeface="Avenir"/>
              </a:rPr>
              <a:t> </a:t>
            </a:r>
            <a:r>
              <a:rPr lang="en" sz="1500">
                <a:solidFill>
                  <a:schemeClr val="dk1"/>
                </a:solidFill>
                <a:latin typeface="Avenir"/>
                <a:ea typeface="Avenir"/>
                <a:cs typeface="Avenir"/>
                <a:sym typeface="Avenir"/>
              </a:rPr>
              <a:t>Revolution) the level of carbon dioxide was </a:t>
            </a:r>
            <a:r>
              <a:rPr lang="en" sz="1500" u="sng">
                <a:solidFill>
                  <a:schemeClr val="dk1"/>
                </a:solidFill>
                <a:latin typeface="Avenir"/>
                <a:ea typeface="Avenir"/>
                <a:cs typeface="Avenir"/>
                <a:sym typeface="Avenir"/>
              </a:rPr>
              <a:t>280 ppm</a:t>
            </a:r>
            <a:endParaRPr sz="1500" u="sng">
              <a:solidFill>
                <a:schemeClr val="dk1"/>
              </a:solidFill>
              <a:latin typeface="Avenir"/>
              <a:ea typeface="Avenir"/>
              <a:cs typeface="Avenir"/>
              <a:sym typeface="Avenir"/>
            </a:endParaRPr>
          </a:p>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By 1950 it was </a:t>
            </a:r>
            <a:r>
              <a:rPr lang="en" sz="1500" u="sng">
                <a:solidFill>
                  <a:schemeClr val="dk1"/>
                </a:solidFill>
                <a:latin typeface="Avenir"/>
                <a:ea typeface="Avenir"/>
                <a:cs typeface="Avenir"/>
                <a:sym typeface="Avenir"/>
              </a:rPr>
              <a:t>300 ppm</a:t>
            </a:r>
            <a:endParaRPr sz="1500" u="sng">
              <a:solidFill>
                <a:schemeClr val="dk1"/>
              </a:solidFill>
              <a:latin typeface="Avenir"/>
              <a:ea typeface="Avenir"/>
              <a:cs typeface="Avenir"/>
              <a:sym typeface="Avenir"/>
            </a:endParaRPr>
          </a:p>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Today Carbon Dioxide levels are </a:t>
            </a:r>
            <a:r>
              <a:rPr lang="en" sz="1500" u="sng">
                <a:solidFill>
                  <a:schemeClr val="dk1"/>
                </a:solidFill>
                <a:latin typeface="Avenir"/>
                <a:ea typeface="Avenir"/>
                <a:cs typeface="Avenir"/>
                <a:sym typeface="Avenir"/>
              </a:rPr>
              <a:t>400 ppm </a:t>
            </a:r>
            <a:endParaRPr sz="1500" u="sng">
              <a:solidFill>
                <a:schemeClr val="dk1"/>
              </a:solidFill>
              <a:latin typeface="Avenir"/>
              <a:ea typeface="Avenir"/>
              <a:cs typeface="Avenir"/>
              <a:sym typeface="Avenir"/>
            </a:endParaRPr>
          </a:p>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Currently, Carbon Dioxide levels increase by about 1.7 ppm per year</a:t>
            </a:r>
            <a:endParaRPr sz="1500">
              <a:solidFill>
                <a:schemeClr val="dk1"/>
              </a:solidFill>
              <a:latin typeface="Avenir"/>
              <a:ea typeface="Avenir"/>
              <a:cs typeface="Avenir"/>
              <a:sym typeface="Avenir"/>
            </a:endParaRPr>
          </a:p>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The hottest the planet has ever been with life on it was during the Paleo-Eocene Thermal Maximum (55mya) where CO2 levels were </a:t>
            </a:r>
            <a:r>
              <a:rPr lang="en" sz="1500" u="sng">
                <a:solidFill>
                  <a:schemeClr val="dk1"/>
                </a:solidFill>
                <a:latin typeface="Avenir"/>
                <a:ea typeface="Avenir"/>
                <a:cs typeface="Avenir"/>
                <a:sym typeface="Avenir"/>
              </a:rPr>
              <a:t>650 ppm-3500 ppm</a:t>
            </a:r>
            <a:endParaRPr sz="1500" u="sng">
              <a:solidFill>
                <a:schemeClr val="dk1"/>
              </a:solidFill>
              <a:latin typeface="Avenir"/>
              <a:ea typeface="Avenir"/>
              <a:cs typeface="Avenir"/>
              <a:sym typeface="Avenir"/>
            </a:endParaRPr>
          </a:p>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How long do we have if we keep increasing at this rate?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t/>
            </a:r>
            <a:endParaRPr sz="1400">
              <a:solidFill>
                <a:schemeClr val="dk1"/>
              </a:solidFill>
              <a:latin typeface="Avenir"/>
              <a:ea typeface="Avenir"/>
              <a:cs typeface="Avenir"/>
              <a:sym typeface="Avenir"/>
            </a:endParaRPr>
          </a:p>
          <a:p>
            <a:pPr indent="0" lvl="0" marL="0" marR="0" rtl="0" algn="l">
              <a:spcBef>
                <a:spcPts val="0"/>
              </a:spcBef>
              <a:spcAft>
                <a:spcPts val="0"/>
              </a:spcAft>
              <a:buNone/>
            </a:pPr>
            <a:r>
              <a:t/>
            </a:r>
            <a:endParaRPr sz="1400">
              <a:solidFill>
                <a:schemeClr val="dk1"/>
              </a:solidFill>
              <a:latin typeface="Avenir"/>
              <a:ea typeface="Avenir"/>
              <a:cs typeface="Avenir"/>
              <a:sym typeface="Avenir"/>
            </a:endParaRPr>
          </a:p>
        </p:txBody>
      </p:sp>
      <p:sp>
        <p:nvSpPr>
          <p:cNvPr id="173" name="Google Shape;173;p27"/>
          <p:cNvSpPr txBox="1"/>
          <p:nvPr/>
        </p:nvSpPr>
        <p:spPr>
          <a:xfrm>
            <a:off x="4320250" y="231625"/>
            <a:ext cx="4269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Carbon Dioxide on the Rise</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Chart, line chart&#10;&#10;Description automatically generated" id="178" name="Google Shape;178;p28"/>
          <p:cNvPicPr preferRelativeResize="0"/>
          <p:nvPr/>
        </p:nvPicPr>
        <p:blipFill rotWithShape="1">
          <a:blip r:embed="rId3">
            <a:alphaModFix/>
          </a:blip>
          <a:srcRect b="0" l="0" r="0" t="0"/>
          <a:stretch/>
        </p:blipFill>
        <p:spPr>
          <a:xfrm>
            <a:off x="3729790" y="719488"/>
            <a:ext cx="5414210" cy="4424011"/>
          </a:xfrm>
          <a:prstGeom prst="rect">
            <a:avLst/>
          </a:prstGeom>
          <a:noFill/>
          <a:ln>
            <a:noFill/>
          </a:ln>
        </p:spPr>
      </p:pic>
      <p:sp>
        <p:nvSpPr>
          <p:cNvPr id="179" name="Google Shape;179;p28"/>
          <p:cNvSpPr txBox="1"/>
          <p:nvPr/>
        </p:nvSpPr>
        <p:spPr>
          <a:xfrm>
            <a:off x="363628" y="632353"/>
            <a:ext cx="2995800" cy="339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700">
                <a:solidFill>
                  <a:schemeClr val="dk1"/>
                </a:solidFill>
                <a:latin typeface="Avenir"/>
                <a:ea typeface="Avenir"/>
                <a:cs typeface="Avenir"/>
                <a:sym typeface="Avenir"/>
              </a:rPr>
              <a:t>Nitrous Oxide is also increasing </a:t>
            </a:r>
            <a:endParaRPr sz="1100">
              <a:solidFill>
                <a:schemeClr val="dk1"/>
              </a:solidFill>
            </a:endParaRPr>
          </a:p>
          <a:p>
            <a:pPr indent="0" lvl="0" marL="0" marR="0" rtl="0" algn="l">
              <a:spcBef>
                <a:spcPts val="0"/>
              </a:spcBef>
              <a:spcAft>
                <a:spcPts val="0"/>
              </a:spcAft>
              <a:buNone/>
            </a:pPr>
            <a:r>
              <a:t/>
            </a:r>
            <a:endParaRPr sz="27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The increase is likely from the use of </a:t>
            </a:r>
            <a:r>
              <a:rPr lang="en" sz="1500" u="sng">
                <a:solidFill>
                  <a:schemeClr val="dk1"/>
                </a:solidFill>
                <a:latin typeface="Avenir"/>
                <a:ea typeface="Avenir"/>
                <a:cs typeface="Avenir"/>
                <a:sym typeface="Avenir"/>
              </a:rPr>
              <a:t>nitrogen fertilizers in agriculture </a:t>
            </a:r>
            <a:endParaRPr sz="1100" u="sng">
              <a:solidFill>
                <a:schemeClr val="dk1"/>
              </a:solidFill>
            </a:endParaRPr>
          </a:p>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rPr lang="en" sz="1500">
                <a:solidFill>
                  <a:schemeClr val="dk1"/>
                </a:solidFill>
                <a:latin typeface="Avenir"/>
                <a:ea typeface="Avenir"/>
                <a:cs typeface="Avenir"/>
                <a:sym typeface="Avenir"/>
              </a:rPr>
              <a:t>Since systematic testing started in the 1970’s N2O has increased nearly </a:t>
            </a:r>
            <a:r>
              <a:rPr lang="en" sz="1500" u="sng">
                <a:solidFill>
                  <a:schemeClr val="dk1"/>
                </a:solidFill>
                <a:latin typeface="Avenir"/>
                <a:ea typeface="Avenir"/>
                <a:cs typeface="Avenir"/>
                <a:sym typeface="Avenir"/>
              </a:rPr>
              <a:t>.75 ppb</a:t>
            </a:r>
            <a:r>
              <a:rPr lang="en" sz="1500">
                <a:solidFill>
                  <a:schemeClr val="dk1"/>
                </a:solidFill>
                <a:latin typeface="Avenir"/>
                <a:ea typeface="Avenir"/>
                <a:cs typeface="Avenir"/>
                <a:sym typeface="Avenir"/>
              </a:rPr>
              <a:t> each year </a:t>
            </a:r>
            <a:endParaRPr sz="1100">
              <a:solidFill>
                <a:schemeClr val="dk1"/>
              </a:solidFill>
            </a:endParaRPr>
          </a:p>
          <a:p>
            <a:pPr indent="0" lvl="0" marL="0" marR="0" rtl="0" algn="l">
              <a:spcBef>
                <a:spcPts val="0"/>
              </a:spcBef>
              <a:spcAft>
                <a:spcPts val="0"/>
              </a:spcAft>
              <a:buNone/>
            </a:pPr>
            <a:r>
              <a:t/>
            </a:r>
            <a:endParaRPr sz="1500">
              <a:solidFill>
                <a:schemeClr val="dk1"/>
              </a:solidFill>
              <a:latin typeface="Avenir"/>
              <a:ea typeface="Avenir"/>
              <a:cs typeface="Avenir"/>
              <a:sym typeface="Avenir"/>
            </a:endParaRPr>
          </a:p>
          <a:p>
            <a:pPr indent="0" lvl="0" marL="0" marR="0" rtl="0" algn="l">
              <a:spcBef>
                <a:spcPts val="0"/>
              </a:spcBef>
              <a:spcAft>
                <a:spcPts val="0"/>
              </a:spcAft>
              <a:buNone/>
            </a:pPr>
            <a:r>
              <a:t/>
            </a:r>
            <a:endParaRPr sz="1500">
              <a:solidFill>
                <a:schemeClr val="lt1"/>
              </a:solidFill>
              <a:latin typeface="Avenir"/>
              <a:ea typeface="Avenir"/>
              <a:cs typeface="Avenir"/>
              <a:sym typeface="Avenir"/>
            </a:endParaRPr>
          </a:p>
        </p:txBody>
      </p:sp>
      <p:sp>
        <p:nvSpPr>
          <p:cNvPr id="180" name="Google Shape;180;p28"/>
          <p:cNvSpPr txBox="1"/>
          <p:nvPr/>
        </p:nvSpPr>
        <p:spPr>
          <a:xfrm>
            <a:off x="2105406" y="4649889"/>
            <a:ext cx="15567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200">
                <a:solidFill>
                  <a:schemeClr val="lt1"/>
                </a:solidFill>
                <a:latin typeface="Avenir"/>
                <a:ea typeface="Avenir"/>
                <a:cs typeface="Avenir"/>
                <a:sym typeface="Avenir"/>
              </a:rPr>
              <a:t>(</a:t>
            </a:r>
            <a:r>
              <a:rPr i="1" lang="en" sz="1200">
                <a:solidFill>
                  <a:schemeClr val="lt1"/>
                </a:solidFill>
                <a:latin typeface="Avenir"/>
                <a:ea typeface="Avenir"/>
                <a:cs typeface="Avenir"/>
                <a:sym typeface="Avenir"/>
              </a:rPr>
              <a:t>AR5 Climate Change 2013</a:t>
            </a:r>
            <a:r>
              <a:rPr lang="en" sz="1200">
                <a:solidFill>
                  <a:schemeClr val="lt1"/>
                </a:solidFill>
                <a:latin typeface="Avenir"/>
                <a:ea typeface="Avenir"/>
                <a:cs typeface="Avenir"/>
                <a:sym typeface="Avenir"/>
              </a:rPr>
              <a:t>, n.d.)</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628650" y="274320"/>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lt1"/>
              </a:buClr>
              <a:buSzPts val="3300"/>
              <a:buFont typeface="Avenir"/>
              <a:buNone/>
            </a:pPr>
            <a:r>
              <a:rPr lang="en"/>
              <a:t>As Greenhouse Gases Increase What Happens to Temperature on Land and in Oceans?</a:t>
            </a:r>
            <a:endParaRPr/>
          </a:p>
        </p:txBody>
      </p:sp>
      <p:pic>
        <p:nvPicPr>
          <p:cNvPr id="186" name="Google Shape;186;p29"/>
          <p:cNvPicPr preferRelativeResize="0"/>
          <p:nvPr>
            <p:ph idx="1" type="body"/>
          </p:nvPr>
        </p:nvPicPr>
        <p:blipFill rotWithShape="1">
          <a:blip r:embed="rId3">
            <a:alphaModFix/>
          </a:blip>
          <a:srcRect b="0" l="0" r="0" t="0"/>
          <a:stretch/>
        </p:blipFill>
        <p:spPr>
          <a:xfrm>
            <a:off x="628650" y="1848935"/>
            <a:ext cx="3886200" cy="2304000"/>
          </a:xfrm>
          <a:prstGeom prst="rect">
            <a:avLst/>
          </a:prstGeom>
          <a:noFill/>
          <a:ln>
            <a:noFill/>
          </a:ln>
        </p:spPr>
      </p:pic>
      <p:pic>
        <p:nvPicPr>
          <p:cNvPr id="187" name="Google Shape;187;p29"/>
          <p:cNvPicPr preferRelativeResize="0"/>
          <p:nvPr>
            <p:ph idx="2" type="body"/>
          </p:nvPr>
        </p:nvPicPr>
        <p:blipFill rotWithShape="1">
          <a:blip r:embed="rId4">
            <a:alphaModFix/>
          </a:blip>
          <a:srcRect b="0" l="0" r="0" t="0"/>
          <a:stretch/>
        </p:blipFill>
        <p:spPr>
          <a:xfrm>
            <a:off x="4629150" y="1854845"/>
            <a:ext cx="3886200" cy="2292300"/>
          </a:xfrm>
          <a:prstGeom prst="rect">
            <a:avLst/>
          </a:prstGeom>
          <a:noFill/>
          <a:ln>
            <a:noFill/>
          </a:ln>
        </p:spPr>
      </p:pic>
      <p:sp>
        <p:nvSpPr>
          <p:cNvPr id="188" name="Google Shape;188;p29"/>
          <p:cNvSpPr txBox="1"/>
          <p:nvPr/>
        </p:nvSpPr>
        <p:spPr>
          <a:xfrm>
            <a:off x="607868" y="4248700"/>
            <a:ext cx="3927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lt1"/>
                </a:solidFill>
                <a:latin typeface="Avenir"/>
                <a:ea typeface="Avenir"/>
                <a:cs typeface="Avenir"/>
                <a:sym typeface="Avenir"/>
              </a:rPr>
              <a:t>Land surface air temperature record</a:t>
            </a:r>
            <a:endParaRPr sz="1100"/>
          </a:p>
          <a:p>
            <a:pPr indent="0" lvl="0" marL="0" marR="0" rtl="0" algn="l">
              <a:spcBef>
                <a:spcPts val="0"/>
              </a:spcBef>
              <a:spcAft>
                <a:spcPts val="0"/>
              </a:spcAft>
              <a:buNone/>
            </a:pPr>
            <a:r>
              <a:rPr lang="en" sz="1400">
                <a:solidFill>
                  <a:schemeClr val="dk1"/>
                </a:solidFill>
                <a:latin typeface="Avenir"/>
                <a:ea typeface="Avenir"/>
                <a:cs typeface="Avenir"/>
                <a:sym typeface="Avenir"/>
              </a:rPr>
              <a:t> </a:t>
            </a:r>
            <a:endParaRPr sz="1100"/>
          </a:p>
        </p:txBody>
      </p:sp>
      <p:sp>
        <p:nvSpPr>
          <p:cNvPr id="189" name="Google Shape;189;p29"/>
          <p:cNvSpPr txBox="1"/>
          <p:nvPr/>
        </p:nvSpPr>
        <p:spPr>
          <a:xfrm>
            <a:off x="4703620" y="4153006"/>
            <a:ext cx="38337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lt1"/>
                </a:solidFill>
                <a:latin typeface="Avenir"/>
                <a:ea typeface="Avenir"/>
                <a:cs typeface="Avenir"/>
                <a:sym typeface="Avenir"/>
              </a:rPr>
              <a:t>Sea surface temperature and oceanic air temperature </a:t>
            </a:r>
            <a:endParaRPr sz="1100"/>
          </a:p>
        </p:txBody>
      </p:sp>
      <p:sp>
        <p:nvSpPr>
          <p:cNvPr id="190" name="Google Shape;190;p29"/>
          <p:cNvSpPr txBox="1"/>
          <p:nvPr/>
        </p:nvSpPr>
        <p:spPr>
          <a:xfrm>
            <a:off x="2894076" y="4739359"/>
            <a:ext cx="20508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lt1"/>
                </a:solidFill>
                <a:latin typeface="Avenir"/>
                <a:ea typeface="Avenir"/>
                <a:cs typeface="Avenir"/>
                <a:sym typeface="Avenir"/>
              </a:rPr>
              <a:t>(</a:t>
            </a:r>
            <a:r>
              <a:rPr i="1" lang="en" sz="1100">
                <a:solidFill>
                  <a:schemeClr val="lt1"/>
                </a:solidFill>
                <a:latin typeface="Avenir"/>
                <a:ea typeface="Avenir"/>
                <a:cs typeface="Avenir"/>
                <a:sym typeface="Avenir"/>
              </a:rPr>
              <a:t>AR5 Climate Change 2013</a:t>
            </a:r>
            <a:r>
              <a:rPr lang="en" sz="1100">
                <a:solidFill>
                  <a:schemeClr val="lt1"/>
                </a:solidFill>
                <a:latin typeface="Avenir"/>
                <a:ea typeface="Avenir"/>
                <a:cs typeface="Avenir"/>
                <a:sym typeface="Avenir"/>
              </a:rPr>
              <a:t>, n.d.)</a:t>
            </a:r>
            <a:endParaRPr sz="1100"/>
          </a:p>
        </p:txBody>
      </p:sp>
      <p:sp>
        <p:nvSpPr>
          <p:cNvPr id="191" name="Google Shape;191;p29"/>
          <p:cNvSpPr txBox="1"/>
          <p:nvPr/>
        </p:nvSpPr>
        <p:spPr>
          <a:xfrm>
            <a:off x="5297075" y="1448800"/>
            <a:ext cx="29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Ocean Temperature </a:t>
            </a:r>
            <a:r>
              <a:rPr lang="en"/>
              <a:t>Anomaly</a:t>
            </a:r>
            <a:endParaRPr/>
          </a:p>
        </p:txBody>
      </p:sp>
      <p:sp>
        <p:nvSpPr>
          <p:cNvPr id="192" name="Google Shape;192;p29"/>
          <p:cNvSpPr txBox="1"/>
          <p:nvPr/>
        </p:nvSpPr>
        <p:spPr>
          <a:xfrm>
            <a:off x="1229950" y="1448725"/>
            <a:ext cx="29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Land </a:t>
            </a:r>
            <a:r>
              <a:rPr lang="en"/>
              <a:t>Temperature </a:t>
            </a:r>
            <a:r>
              <a:rPr lang="en"/>
              <a:t>Anomaly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148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these climate zones formed? </a:t>
            </a:r>
            <a:endParaRPr/>
          </a:p>
        </p:txBody>
      </p:sp>
      <p:pic>
        <p:nvPicPr>
          <p:cNvPr id="81" name="Google Shape;81;p17"/>
          <p:cNvPicPr preferRelativeResize="0"/>
          <p:nvPr/>
        </p:nvPicPr>
        <p:blipFill>
          <a:blip r:embed="rId3">
            <a:alphaModFix/>
          </a:blip>
          <a:stretch>
            <a:fillRect/>
          </a:stretch>
        </p:blipFill>
        <p:spPr>
          <a:xfrm>
            <a:off x="959551" y="651075"/>
            <a:ext cx="6945500" cy="449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Climates formed?</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Interaction between the </a:t>
            </a:r>
            <a:r>
              <a:rPr b="1" lang="en"/>
              <a:t>hydrosphere</a:t>
            </a:r>
            <a:r>
              <a:rPr lang="en"/>
              <a:t>, </a:t>
            </a:r>
            <a:r>
              <a:rPr b="1" lang="en"/>
              <a:t>atmosphere</a:t>
            </a:r>
            <a:r>
              <a:rPr lang="en"/>
              <a:t>, and </a:t>
            </a:r>
            <a:r>
              <a:rPr b="1" lang="en"/>
              <a:t>cryosphere</a:t>
            </a:r>
            <a:endParaRPr b="1"/>
          </a:p>
          <a:p>
            <a:pPr indent="0" lvl="0" marL="0" rtl="0" algn="l">
              <a:spcBef>
                <a:spcPts val="1200"/>
              </a:spcBef>
              <a:spcAft>
                <a:spcPts val="1200"/>
              </a:spcAft>
              <a:buNone/>
            </a:pPr>
            <a:r>
              <a:t/>
            </a:r>
            <a:endParaRPr b="1"/>
          </a:p>
        </p:txBody>
      </p:sp>
      <p:pic>
        <p:nvPicPr>
          <p:cNvPr id="88" name="Google Shape;88;p18"/>
          <p:cNvPicPr preferRelativeResize="0"/>
          <p:nvPr/>
        </p:nvPicPr>
        <p:blipFill>
          <a:blip r:embed="rId3">
            <a:alphaModFix/>
          </a:blip>
          <a:stretch>
            <a:fillRect/>
          </a:stretch>
        </p:blipFill>
        <p:spPr>
          <a:xfrm>
            <a:off x="204001" y="2814575"/>
            <a:ext cx="3180125" cy="2113451"/>
          </a:xfrm>
          <a:prstGeom prst="rect">
            <a:avLst/>
          </a:prstGeom>
          <a:noFill/>
          <a:ln>
            <a:noFill/>
          </a:ln>
        </p:spPr>
      </p:pic>
      <p:pic>
        <p:nvPicPr>
          <p:cNvPr id="89" name="Google Shape;89;p18"/>
          <p:cNvPicPr preferRelativeResize="0"/>
          <p:nvPr/>
        </p:nvPicPr>
        <p:blipFill>
          <a:blip r:embed="rId4">
            <a:alphaModFix/>
          </a:blip>
          <a:stretch>
            <a:fillRect/>
          </a:stretch>
        </p:blipFill>
        <p:spPr>
          <a:xfrm>
            <a:off x="2685025" y="1664775"/>
            <a:ext cx="3239200" cy="1813950"/>
          </a:xfrm>
          <a:prstGeom prst="rect">
            <a:avLst/>
          </a:prstGeom>
          <a:noFill/>
          <a:ln>
            <a:noFill/>
          </a:ln>
        </p:spPr>
      </p:pic>
      <p:pic>
        <p:nvPicPr>
          <p:cNvPr id="90" name="Google Shape;90;p18"/>
          <p:cNvPicPr preferRelativeResize="0"/>
          <p:nvPr/>
        </p:nvPicPr>
        <p:blipFill>
          <a:blip r:embed="rId5">
            <a:alphaModFix/>
          </a:blip>
          <a:stretch>
            <a:fillRect/>
          </a:stretch>
        </p:blipFill>
        <p:spPr>
          <a:xfrm>
            <a:off x="5198725" y="2814575"/>
            <a:ext cx="3774018" cy="2113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Remember Atmosphere Circulation</a:t>
            </a:r>
            <a:endParaRPr/>
          </a:p>
        </p:txBody>
      </p:sp>
      <p:sp>
        <p:nvSpPr>
          <p:cNvPr id="96" name="Google Shape;96;p19"/>
          <p:cNvSpPr txBox="1"/>
          <p:nvPr>
            <p:ph idx="1" type="body"/>
          </p:nvPr>
        </p:nvSpPr>
        <p:spPr>
          <a:xfrm>
            <a:off x="311700" y="1152475"/>
            <a:ext cx="5501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Uneven heating of the earth creates </a:t>
            </a:r>
            <a:r>
              <a:rPr lang="en"/>
              <a:t>circulating</a:t>
            </a:r>
            <a:r>
              <a:rPr lang="en"/>
              <a:t> air cells</a:t>
            </a:r>
            <a:endParaRPr/>
          </a:p>
          <a:p>
            <a:pPr indent="-317500" lvl="1" marL="914400" rtl="0" algn="l">
              <a:spcBef>
                <a:spcPts val="0"/>
              </a:spcBef>
              <a:spcAft>
                <a:spcPts val="0"/>
              </a:spcAft>
              <a:buSzPts val="1400"/>
              <a:buChar char="○"/>
            </a:pPr>
            <a:r>
              <a:rPr lang="en"/>
              <a:t>Hotter air rises - low pressure - clouds &amp; rain</a:t>
            </a:r>
            <a:endParaRPr/>
          </a:p>
          <a:p>
            <a:pPr indent="-317500" lvl="1" marL="914400" rtl="0" algn="l">
              <a:spcBef>
                <a:spcPts val="0"/>
              </a:spcBef>
              <a:spcAft>
                <a:spcPts val="0"/>
              </a:spcAft>
              <a:buSzPts val="1400"/>
              <a:buChar char="○"/>
            </a:pPr>
            <a:r>
              <a:rPr lang="en"/>
              <a:t>Colder air falls - higher pressure - sunny - dry</a:t>
            </a:r>
            <a:endParaRPr/>
          </a:p>
          <a:p>
            <a:pPr indent="-342900" lvl="0" marL="457200" rtl="0" algn="l">
              <a:spcBef>
                <a:spcPts val="0"/>
              </a:spcBef>
              <a:spcAft>
                <a:spcPts val="0"/>
              </a:spcAft>
              <a:buSzPts val="1800"/>
              <a:buChar char="●"/>
            </a:pPr>
            <a:r>
              <a:rPr lang="en"/>
              <a:t>Warm air comes away from the equator</a:t>
            </a:r>
            <a:endParaRPr/>
          </a:p>
          <a:p>
            <a:pPr indent="-342900" lvl="0" marL="457200" rtl="0" algn="l">
              <a:spcBef>
                <a:spcPts val="0"/>
              </a:spcBef>
              <a:spcAft>
                <a:spcPts val="0"/>
              </a:spcAft>
              <a:buSzPts val="1800"/>
              <a:buChar char="●"/>
            </a:pPr>
            <a:r>
              <a:rPr lang="en"/>
              <a:t>Cold air comes away from the poles</a:t>
            </a:r>
            <a:endParaRPr/>
          </a:p>
          <a:p>
            <a:pPr indent="-342900" lvl="0" marL="457200" rtl="0" algn="l">
              <a:spcBef>
                <a:spcPts val="0"/>
              </a:spcBef>
              <a:spcAft>
                <a:spcPts val="0"/>
              </a:spcAft>
              <a:buSzPts val="1800"/>
              <a:buChar char="●"/>
            </a:pPr>
            <a:r>
              <a:rPr lang="en"/>
              <a:t>The circulation of the atmosphere distributes the atmosphere molecules evenly </a:t>
            </a:r>
            <a:r>
              <a:rPr lang="en"/>
              <a:t>around</a:t>
            </a:r>
            <a:r>
              <a:rPr lang="en"/>
              <a:t> the globe</a:t>
            </a:r>
            <a:endParaRPr/>
          </a:p>
          <a:p>
            <a:pPr indent="0" lvl="0" marL="457200" rtl="0" algn="l">
              <a:spcBef>
                <a:spcPts val="1200"/>
              </a:spcBef>
              <a:spcAft>
                <a:spcPts val="1200"/>
              </a:spcAft>
              <a:buNone/>
            </a:pPr>
            <a:r>
              <a:t/>
            </a:r>
            <a:endParaRPr/>
          </a:p>
        </p:txBody>
      </p:sp>
      <p:pic>
        <p:nvPicPr>
          <p:cNvPr id="97" name="Google Shape;97;p19"/>
          <p:cNvPicPr preferRelativeResize="0"/>
          <p:nvPr/>
        </p:nvPicPr>
        <p:blipFill rotWithShape="1">
          <a:blip r:embed="rId3">
            <a:alphaModFix/>
          </a:blip>
          <a:srcRect b="0" l="35035" r="0" t="0"/>
          <a:stretch/>
        </p:blipFill>
        <p:spPr>
          <a:xfrm>
            <a:off x="5813400" y="1152475"/>
            <a:ext cx="2940425" cy="320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How are climate regions created? </a:t>
            </a:r>
            <a:endParaRPr/>
          </a:p>
        </p:txBody>
      </p:sp>
      <p:sp>
        <p:nvSpPr>
          <p:cNvPr id="103" name="Google Shape;103;p20"/>
          <p:cNvSpPr txBox="1"/>
          <p:nvPr>
            <p:ph idx="1" type="body"/>
          </p:nvPr>
        </p:nvSpPr>
        <p:spPr>
          <a:xfrm>
            <a:off x="311700" y="1152475"/>
            <a:ext cx="4260300" cy="380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Humid continental climate (what we have here in indiana)</a:t>
            </a:r>
            <a:endParaRPr/>
          </a:p>
          <a:p>
            <a:pPr indent="0" lvl="0" marL="0" rtl="0" algn="l">
              <a:spcBef>
                <a:spcPts val="1200"/>
              </a:spcBef>
              <a:spcAft>
                <a:spcPts val="0"/>
              </a:spcAft>
              <a:buNone/>
            </a:pPr>
            <a:r>
              <a:rPr lang="en"/>
              <a:t>Precipitation: Gets precipitation all year as either rain or snow</a:t>
            </a:r>
            <a:endParaRPr/>
          </a:p>
          <a:p>
            <a:pPr indent="0" lvl="0" marL="0" rtl="0" algn="l">
              <a:spcBef>
                <a:spcPts val="1200"/>
              </a:spcBef>
              <a:spcAft>
                <a:spcPts val="0"/>
              </a:spcAft>
              <a:buNone/>
            </a:pPr>
            <a:r>
              <a:rPr lang="en"/>
              <a:t>Temp: Hot summers and cold winters</a:t>
            </a:r>
            <a:endParaRPr/>
          </a:p>
          <a:p>
            <a:pPr indent="0" lvl="0" marL="0" rtl="0" algn="l">
              <a:spcBef>
                <a:spcPts val="1200"/>
              </a:spcBef>
              <a:spcAft>
                <a:spcPts val="1200"/>
              </a:spcAft>
              <a:buNone/>
            </a:pPr>
            <a:r>
              <a:rPr b="1" lang="en"/>
              <a:t>Atmosphere </a:t>
            </a:r>
            <a:r>
              <a:rPr lang="en"/>
              <a:t>- </a:t>
            </a:r>
            <a:endParaRPr/>
          </a:p>
        </p:txBody>
      </p:sp>
      <p:pic>
        <p:nvPicPr>
          <p:cNvPr id="104" name="Google Shape;104;p20"/>
          <p:cNvPicPr preferRelativeResize="0"/>
          <p:nvPr/>
        </p:nvPicPr>
        <p:blipFill>
          <a:blip r:embed="rId3">
            <a:alphaModFix/>
          </a:blip>
          <a:stretch>
            <a:fillRect/>
          </a:stretch>
        </p:blipFill>
        <p:spPr>
          <a:xfrm>
            <a:off x="4709375" y="1152475"/>
            <a:ext cx="4267200" cy="2236800"/>
          </a:xfrm>
          <a:prstGeom prst="rect">
            <a:avLst/>
          </a:prstGeom>
          <a:noFill/>
          <a:ln>
            <a:noFill/>
          </a:ln>
        </p:spPr>
      </p:pic>
      <p:sp>
        <p:nvSpPr>
          <p:cNvPr id="105" name="Google Shape;105;p20"/>
          <p:cNvSpPr txBox="1"/>
          <p:nvPr/>
        </p:nvSpPr>
        <p:spPr>
          <a:xfrm>
            <a:off x="432750" y="3570325"/>
            <a:ext cx="4018200" cy="182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rPr>
              <a:t>warm wet air comes from the distant oceans. The warmer the atmosphere the more water it can hold and is humid - low pressure - clouds</a:t>
            </a:r>
            <a:endParaRPr sz="1800">
              <a:solidFill>
                <a:schemeClr val="dk2"/>
              </a:solidFill>
            </a:endParaRPr>
          </a:p>
          <a:p>
            <a:pPr indent="0" lvl="0" marL="0" rtl="0" algn="l">
              <a:spcBef>
                <a:spcPts val="12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Remember Atmosphere Composition</a:t>
            </a:r>
            <a:endParaRPr/>
          </a:p>
        </p:txBody>
      </p:sp>
      <p:sp>
        <p:nvSpPr>
          <p:cNvPr id="111" name="Google Shape;111;p21"/>
          <p:cNvSpPr txBox="1"/>
          <p:nvPr>
            <p:ph idx="1" type="body"/>
          </p:nvPr>
        </p:nvSpPr>
        <p:spPr>
          <a:xfrm>
            <a:off x="311700" y="1017725"/>
            <a:ext cx="4717500" cy="355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Remember what the atmosphere is made of</a:t>
            </a:r>
            <a:endParaRPr/>
          </a:p>
          <a:p>
            <a:pPr indent="-342900" lvl="0" marL="457200" rtl="0" algn="l">
              <a:spcBef>
                <a:spcPts val="1200"/>
              </a:spcBef>
              <a:spcAft>
                <a:spcPts val="0"/>
              </a:spcAft>
              <a:buSzPts val="1800"/>
              <a:buChar char="●"/>
            </a:pPr>
            <a:r>
              <a:rPr lang="en"/>
              <a:t>78% Nitrogen</a:t>
            </a:r>
            <a:endParaRPr/>
          </a:p>
          <a:p>
            <a:pPr indent="-342900" lvl="0" marL="457200" rtl="0" algn="l">
              <a:spcBef>
                <a:spcPts val="0"/>
              </a:spcBef>
              <a:spcAft>
                <a:spcPts val="0"/>
              </a:spcAft>
              <a:buSzPts val="1800"/>
              <a:buChar char="●"/>
            </a:pPr>
            <a:r>
              <a:rPr lang="en"/>
              <a:t>21% Oxygen</a:t>
            </a:r>
            <a:endParaRPr/>
          </a:p>
          <a:p>
            <a:pPr indent="-342900" lvl="0" marL="457200" rtl="0" algn="l">
              <a:spcBef>
                <a:spcPts val="0"/>
              </a:spcBef>
              <a:spcAft>
                <a:spcPts val="0"/>
              </a:spcAft>
              <a:buSzPts val="1800"/>
              <a:buChar char="●"/>
            </a:pPr>
            <a:r>
              <a:rPr lang="en"/>
              <a:t>400 ppm Carbon Dioxide </a:t>
            </a:r>
            <a:endParaRPr/>
          </a:p>
          <a:p>
            <a:pPr indent="0" lvl="0" marL="0" rtl="0" algn="l">
              <a:spcBef>
                <a:spcPts val="1200"/>
              </a:spcBef>
              <a:spcAft>
                <a:spcPts val="0"/>
              </a:spcAft>
              <a:buNone/>
            </a:pPr>
            <a:r>
              <a:rPr lang="en"/>
              <a:t>Wind and atmospheric circulation means that there isn’t more oxygen (or CO2) in one part of the world than another</a:t>
            </a:r>
            <a:endParaRPr/>
          </a:p>
          <a:p>
            <a:pPr indent="0" lvl="0" marL="0" rtl="0" algn="l">
              <a:spcBef>
                <a:spcPts val="1200"/>
              </a:spcBef>
              <a:spcAft>
                <a:spcPts val="1200"/>
              </a:spcAft>
              <a:buNone/>
            </a:pPr>
            <a:r>
              <a:t/>
            </a:r>
            <a:endParaRPr/>
          </a:p>
        </p:txBody>
      </p:sp>
      <p:pic>
        <p:nvPicPr>
          <p:cNvPr id="112" name="Google Shape;112;p21"/>
          <p:cNvPicPr preferRelativeResize="0"/>
          <p:nvPr/>
        </p:nvPicPr>
        <p:blipFill>
          <a:blip r:embed="rId3">
            <a:alphaModFix/>
          </a:blip>
          <a:stretch>
            <a:fillRect/>
          </a:stretch>
        </p:blipFill>
        <p:spPr>
          <a:xfrm>
            <a:off x="5573000" y="1017725"/>
            <a:ext cx="3300621" cy="4125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2"/>
          <p:cNvSpPr/>
          <p:nvPr/>
        </p:nvSpPr>
        <p:spPr>
          <a:xfrm>
            <a:off x="2286" y="0"/>
            <a:ext cx="9141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595959"/>
              </a:solidFill>
              <a:latin typeface="Avenir"/>
              <a:ea typeface="Avenir"/>
              <a:cs typeface="Avenir"/>
              <a:sym typeface="Avenir"/>
            </a:endParaRPr>
          </a:p>
        </p:txBody>
      </p:sp>
      <p:sp>
        <p:nvSpPr>
          <p:cNvPr id="118" name="Google Shape;118;p22"/>
          <p:cNvSpPr txBox="1"/>
          <p:nvPr>
            <p:ph type="title"/>
          </p:nvPr>
        </p:nvSpPr>
        <p:spPr>
          <a:xfrm>
            <a:off x="628650" y="285750"/>
            <a:ext cx="7502400" cy="1200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2600"/>
              <a:buFont typeface="Avenir"/>
              <a:buNone/>
            </a:pPr>
            <a:r>
              <a:rPr lang="en" sz="2600"/>
              <a:t>Solar Energy Review! </a:t>
            </a:r>
            <a:endParaRPr sz="2600"/>
          </a:p>
          <a:p>
            <a:pPr indent="0" lvl="0" marL="0" rtl="0" algn="l">
              <a:lnSpc>
                <a:spcPct val="90000"/>
              </a:lnSpc>
              <a:spcBef>
                <a:spcPts val="0"/>
              </a:spcBef>
              <a:spcAft>
                <a:spcPts val="0"/>
              </a:spcAft>
              <a:buClr>
                <a:schemeClr val="lt1"/>
              </a:buClr>
              <a:buSzPts val="2600"/>
              <a:buFont typeface="Avenir"/>
              <a:buNone/>
            </a:pPr>
            <a:r>
              <a:rPr lang="en" sz="2600"/>
              <a:t>Remember what the sun gives us? </a:t>
            </a:r>
            <a:endParaRPr sz="2600"/>
          </a:p>
        </p:txBody>
      </p:sp>
      <p:grpSp>
        <p:nvGrpSpPr>
          <p:cNvPr id="119" name="Google Shape;119;p22"/>
          <p:cNvGrpSpPr/>
          <p:nvPr/>
        </p:nvGrpSpPr>
        <p:grpSpPr>
          <a:xfrm>
            <a:off x="332325" y="1621418"/>
            <a:ext cx="3600450" cy="2662082"/>
            <a:chOff x="0" y="1734"/>
            <a:chExt cx="4800600" cy="3549443"/>
          </a:xfrm>
        </p:grpSpPr>
        <p:cxnSp>
          <p:nvCxnSpPr>
            <p:cNvPr id="120" name="Google Shape;120;p22"/>
            <p:cNvCxnSpPr/>
            <p:nvPr/>
          </p:nvCxnSpPr>
          <p:spPr>
            <a:xfrm>
              <a:off x="0" y="1734"/>
              <a:ext cx="4800600" cy="0"/>
            </a:xfrm>
            <a:prstGeom prst="straightConnector1">
              <a:avLst/>
            </a:prstGeom>
            <a:solidFill>
              <a:srgbClr val="8CAF45"/>
            </a:solidFill>
            <a:ln cap="flat" cmpd="sng" w="12700">
              <a:solidFill>
                <a:srgbClr val="8CAF45"/>
              </a:solidFill>
              <a:prstDash val="solid"/>
              <a:miter lim="800000"/>
              <a:headEnd len="sm" w="sm" type="none"/>
              <a:tailEnd len="sm" w="sm" type="none"/>
            </a:ln>
          </p:spPr>
        </p:cxnSp>
        <p:sp>
          <p:nvSpPr>
            <p:cNvPr id="121" name="Google Shape;121;p22"/>
            <p:cNvSpPr/>
            <p:nvPr/>
          </p:nvSpPr>
          <p:spPr>
            <a:xfrm>
              <a:off x="0" y="1734"/>
              <a:ext cx="4800600" cy="11832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22"/>
            <p:cNvSpPr txBox="1"/>
            <p:nvPr/>
          </p:nvSpPr>
          <p:spPr>
            <a:xfrm>
              <a:off x="0" y="1734"/>
              <a:ext cx="4800600" cy="1183200"/>
            </a:xfrm>
            <a:prstGeom prst="rect">
              <a:avLst/>
            </a:prstGeom>
            <a:noFill/>
            <a:ln>
              <a:noFill/>
            </a:ln>
          </p:spPr>
          <p:txBody>
            <a:bodyPr anchorCtr="0" anchor="t" bIns="60000" lIns="60000" spcFirstLastPara="1" rIns="60000" wrap="square" tIns="60000">
              <a:noAutofit/>
            </a:bodyPr>
            <a:lstStyle/>
            <a:p>
              <a:pPr indent="0" lvl="0" marL="0" marR="0" rtl="0" algn="l">
                <a:lnSpc>
                  <a:spcPct val="90000"/>
                </a:lnSpc>
                <a:spcBef>
                  <a:spcPts val="0"/>
                </a:spcBef>
                <a:spcAft>
                  <a:spcPts val="0"/>
                </a:spcAft>
                <a:buClr>
                  <a:schemeClr val="dk1"/>
                </a:buClr>
                <a:buSzPts val="1600"/>
                <a:buFont typeface="Avenir"/>
                <a:buNone/>
              </a:pPr>
              <a:r>
                <a:rPr lang="en" sz="1600">
                  <a:solidFill>
                    <a:schemeClr val="dk1"/>
                  </a:solidFill>
                  <a:latin typeface="Avenir"/>
                  <a:ea typeface="Avenir"/>
                  <a:cs typeface="Avenir"/>
                  <a:sym typeface="Avenir"/>
                </a:rPr>
                <a:t>The energy we receive from the sun is our currency. It’s the energy that powers everything on Earth. </a:t>
              </a:r>
              <a:endParaRPr sz="1100"/>
            </a:p>
          </p:txBody>
        </p:sp>
        <p:cxnSp>
          <p:nvCxnSpPr>
            <p:cNvPr id="123" name="Google Shape;123;p22"/>
            <p:cNvCxnSpPr/>
            <p:nvPr/>
          </p:nvCxnSpPr>
          <p:spPr>
            <a:xfrm>
              <a:off x="0" y="1184852"/>
              <a:ext cx="4800600" cy="0"/>
            </a:xfrm>
            <a:prstGeom prst="straightConnector1">
              <a:avLst/>
            </a:prstGeom>
            <a:solidFill>
              <a:srgbClr val="73AF3F"/>
            </a:solidFill>
            <a:ln cap="flat" cmpd="sng" w="12700">
              <a:solidFill>
                <a:srgbClr val="73AF3F"/>
              </a:solidFill>
              <a:prstDash val="solid"/>
              <a:miter lim="800000"/>
              <a:headEnd len="sm" w="sm" type="none"/>
              <a:tailEnd len="sm" w="sm" type="none"/>
            </a:ln>
          </p:spPr>
        </p:cxnSp>
        <p:sp>
          <p:nvSpPr>
            <p:cNvPr id="124" name="Google Shape;124;p22"/>
            <p:cNvSpPr/>
            <p:nvPr/>
          </p:nvSpPr>
          <p:spPr>
            <a:xfrm>
              <a:off x="0" y="1184852"/>
              <a:ext cx="4800600" cy="11832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22"/>
            <p:cNvSpPr txBox="1"/>
            <p:nvPr/>
          </p:nvSpPr>
          <p:spPr>
            <a:xfrm>
              <a:off x="0" y="1184852"/>
              <a:ext cx="4800600" cy="1183200"/>
            </a:xfrm>
            <a:prstGeom prst="rect">
              <a:avLst/>
            </a:prstGeom>
            <a:noFill/>
            <a:ln>
              <a:noFill/>
            </a:ln>
          </p:spPr>
          <p:txBody>
            <a:bodyPr anchorCtr="0" anchor="t" bIns="60000" lIns="60000" spcFirstLastPara="1" rIns="60000" wrap="square" tIns="60000">
              <a:noAutofit/>
            </a:bodyPr>
            <a:lstStyle/>
            <a:p>
              <a:pPr indent="0" lvl="0" marL="0" marR="0" rtl="0" algn="l">
                <a:lnSpc>
                  <a:spcPct val="90000"/>
                </a:lnSpc>
                <a:spcBef>
                  <a:spcPts val="0"/>
                </a:spcBef>
                <a:spcAft>
                  <a:spcPts val="0"/>
                </a:spcAft>
                <a:buClr>
                  <a:schemeClr val="dk1"/>
                </a:buClr>
                <a:buSzPts val="1600"/>
                <a:buFont typeface="Avenir"/>
                <a:buNone/>
              </a:pPr>
              <a:r>
                <a:rPr lang="en" sz="1600">
                  <a:solidFill>
                    <a:schemeClr val="dk1"/>
                  </a:solidFill>
                  <a:latin typeface="Avenir"/>
                  <a:ea typeface="Avenir"/>
                  <a:cs typeface="Avenir"/>
                  <a:sym typeface="Avenir"/>
                </a:rPr>
                <a:t>Solar energy comes in all forms of the </a:t>
              </a:r>
              <a:r>
                <a:rPr lang="en" sz="1600" u="sng">
                  <a:solidFill>
                    <a:schemeClr val="dk1"/>
                  </a:solidFill>
                  <a:latin typeface="Avenir"/>
                  <a:ea typeface="Avenir"/>
                  <a:cs typeface="Avenir"/>
                  <a:sym typeface="Avenir"/>
                </a:rPr>
                <a:t>electromagnetic spectrum </a:t>
              </a:r>
              <a:r>
                <a:rPr lang="en" sz="1600">
                  <a:solidFill>
                    <a:schemeClr val="dk1"/>
                  </a:solidFill>
                  <a:latin typeface="Avenir"/>
                  <a:ea typeface="Avenir"/>
                  <a:cs typeface="Avenir"/>
                  <a:sym typeface="Avenir"/>
                </a:rPr>
                <a:t> </a:t>
              </a:r>
              <a:endParaRPr sz="1100"/>
            </a:p>
          </p:txBody>
        </p:sp>
        <p:cxnSp>
          <p:nvCxnSpPr>
            <p:cNvPr id="126" name="Google Shape;126;p22"/>
            <p:cNvCxnSpPr/>
            <p:nvPr/>
          </p:nvCxnSpPr>
          <p:spPr>
            <a:xfrm>
              <a:off x="0" y="2367971"/>
              <a:ext cx="4800600" cy="0"/>
            </a:xfrm>
            <a:prstGeom prst="straightConnector1">
              <a:avLst/>
            </a:prstGeom>
            <a:solidFill>
              <a:srgbClr val="57B03A"/>
            </a:solidFill>
            <a:ln cap="flat" cmpd="sng" w="12700">
              <a:solidFill>
                <a:srgbClr val="57B03A"/>
              </a:solidFill>
              <a:prstDash val="solid"/>
              <a:miter lim="800000"/>
              <a:headEnd len="sm" w="sm" type="none"/>
              <a:tailEnd len="sm" w="sm" type="none"/>
            </a:ln>
          </p:spPr>
        </p:cxnSp>
        <p:sp>
          <p:nvSpPr>
            <p:cNvPr id="127" name="Google Shape;127;p22"/>
            <p:cNvSpPr/>
            <p:nvPr/>
          </p:nvSpPr>
          <p:spPr>
            <a:xfrm>
              <a:off x="0" y="2367971"/>
              <a:ext cx="4800600" cy="11832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 name="Google Shape;128;p22"/>
            <p:cNvSpPr txBox="1"/>
            <p:nvPr/>
          </p:nvSpPr>
          <p:spPr>
            <a:xfrm>
              <a:off x="0" y="2367977"/>
              <a:ext cx="3478200" cy="1183200"/>
            </a:xfrm>
            <a:prstGeom prst="rect">
              <a:avLst/>
            </a:prstGeom>
            <a:noFill/>
            <a:ln>
              <a:noFill/>
            </a:ln>
          </p:spPr>
          <p:txBody>
            <a:bodyPr anchorCtr="0" anchor="t" bIns="60000" lIns="60000" spcFirstLastPara="1" rIns="60000" wrap="square" tIns="60000">
              <a:noAutofit/>
            </a:bodyPr>
            <a:lstStyle/>
            <a:p>
              <a:pPr indent="0" lvl="0" marL="0" marR="0" rtl="0" algn="l">
                <a:lnSpc>
                  <a:spcPct val="90000"/>
                </a:lnSpc>
                <a:spcBef>
                  <a:spcPts val="0"/>
                </a:spcBef>
                <a:spcAft>
                  <a:spcPts val="0"/>
                </a:spcAft>
                <a:buClr>
                  <a:schemeClr val="dk1"/>
                </a:buClr>
                <a:buSzPts val="1600"/>
                <a:buFont typeface="Avenir"/>
                <a:buNone/>
              </a:pPr>
              <a:r>
                <a:rPr lang="en" sz="1600" u="sng">
                  <a:solidFill>
                    <a:schemeClr val="dk1"/>
                  </a:solidFill>
                  <a:latin typeface="Avenir"/>
                  <a:ea typeface="Avenir"/>
                  <a:cs typeface="Avenir"/>
                  <a:sym typeface="Avenir"/>
                </a:rPr>
                <a:t>Short </a:t>
              </a:r>
              <a:r>
                <a:rPr lang="en" sz="1600" u="sng">
                  <a:solidFill>
                    <a:schemeClr val="dk1"/>
                  </a:solidFill>
                  <a:latin typeface="Avenir"/>
                  <a:ea typeface="Avenir"/>
                  <a:cs typeface="Avenir"/>
                  <a:sym typeface="Avenir"/>
                </a:rPr>
                <a:t>wavelengths</a:t>
              </a:r>
              <a:r>
                <a:rPr lang="en" sz="1600">
                  <a:solidFill>
                    <a:schemeClr val="dk1"/>
                  </a:solidFill>
                  <a:latin typeface="Avenir"/>
                  <a:ea typeface="Avenir"/>
                  <a:cs typeface="Avenir"/>
                  <a:sym typeface="Avenir"/>
                </a:rPr>
                <a:t> come in in the form of </a:t>
              </a:r>
              <a:r>
                <a:rPr lang="en" sz="1600" u="sng">
                  <a:solidFill>
                    <a:schemeClr val="dk1"/>
                  </a:solidFill>
                  <a:latin typeface="Avenir"/>
                  <a:ea typeface="Avenir"/>
                  <a:cs typeface="Avenir"/>
                  <a:sym typeface="Avenir"/>
                </a:rPr>
                <a:t>UV and visible light</a:t>
              </a:r>
              <a:endParaRPr sz="1600" u="sng">
                <a:solidFill>
                  <a:schemeClr val="dk1"/>
                </a:solidFill>
                <a:latin typeface="Avenir"/>
                <a:ea typeface="Avenir"/>
                <a:cs typeface="Avenir"/>
                <a:sym typeface="Avenir"/>
              </a:endParaRPr>
            </a:p>
            <a:p>
              <a:pPr indent="0" lvl="0" marL="0" marR="0" rtl="0" algn="l">
                <a:lnSpc>
                  <a:spcPct val="90000"/>
                </a:lnSpc>
                <a:spcBef>
                  <a:spcPts val="0"/>
                </a:spcBef>
                <a:spcAft>
                  <a:spcPts val="0"/>
                </a:spcAft>
                <a:buClr>
                  <a:schemeClr val="dk1"/>
                </a:buClr>
                <a:buSzPts val="1600"/>
                <a:buFont typeface="Avenir"/>
                <a:buNone/>
              </a:pPr>
              <a:r>
                <a:rPr lang="en" sz="1600">
                  <a:solidFill>
                    <a:schemeClr val="dk1"/>
                  </a:solidFill>
                  <a:latin typeface="Avenir"/>
                  <a:ea typeface="Avenir"/>
                  <a:cs typeface="Avenir"/>
                  <a:sym typeface="Avenir"/>
                </a:rPr>
                <a:t>Transfers to </a:t>
              </a:r>
              <a:r>
                <a:rPr lang="en" sz="1600" u="sng">
                  <a:solidFill>
                    <a:schemeClr val="dk1"/>
                  </a:solidFill>
                  <a:latin typeface="Avenir"/>
                  <a:ea typeface="Avenir"/>
                  <a:cs typeface="Avenir"/>
                  <a:sym typeface="Avenir"/>
                </a:rPr>
                <a:t>long </a:t>
              </a:r>
              <a:r>
                <a:rPr lang="en" sz="1600" u="sng">
                  <a:solidFill>
                    <a:schemeClr val="dk1"/>
                  </a:solidFill>
                  <a:latin typeface="Avenir"/>
                  <a:ea typeface="Avenir"/>
                  <a:cs typeface="Avenir"/>
                  <a:sym typeface="Avenir"/>
                </a:rPr>
                <a:t>wavelength</a:t>
              </a:r>
              <a:r>
                <a:rPr lang="en" sz="1600" u="sng">
                  <a:solidFill>
                    <a:schemeClr val="dk1"/>
                  </a:solidFill>
                  <a:latin typeface="Avenir"/>
                  <a:ea typeface="Avenir"/>
                  <a:cs typeface="Avenir"/>
                  <a:sym typeface="Avenir"/>
                </a:rPr>
                <a:t> heat (infrared)</a:t>
              </a:r>
              <a:r>
                <a:rPr lang="en" sz="1600">
                  <a:solidFill>
                    <a:schemeClr val="dk1"/>
                  </a:solidFill>
                  <a:latin typeface="Avenir"/>
                  <a:ea typeface="Avenir"/>
                  <a:cs typeface="Avenir"/>
                  <a:sym typeface="Avenir"/>
                </a:rPr>
                <a:t> after being temporarily </a:t>
              </a:r>
              <a:r>
                <a:rPr lang="en" sz="1600">
                  <a:solidFill>
                    <a:schemeClr val="dk1"/>
                  </a:solidFill>
                  <a:latin typeface="Avenir"/>
                  <a:ea typeface="Avenir"/>
                  <a:cs typeface="Avenir"/>
                  <a:sym typeface="Avenir"/>
                </a:rPr>
                <a:t>absorbed</a:t>
              </a:r>
              <a:r>
                <a:rPr lang="en" sz="1600">
                  <a:solidFill>
                    <a:schemeClr val="dk1"/>
                  </a:solidFill>
                  <a:latin typeface="Avenir"/>
                  <a:ea typeface="Avenir"/>
                  <a:cs typeface="Avenir"/>
                  <a:sym typeface="Avenir"/>
                </a:rPr>
                <a:t> by the ground </a:t>
              </a:r>
              <a:endParaRPr sz="1600">
                <a:solidFill>
                  <a:schemeClr val="dk1"/>
                </a:solidFill>
                <a:latin typeface="Avenir"/>
                <a:ea typeface="Avenir"/>
                <a:cs typeface="Avenir"/>
                <a:sym typeface="Avenir"/>
              </a:endParaRPr>
            </a:p>
          </p:txBody>
        </p:sp>
      </p:grpSp>
      <p:sp>
        <p:nvSpPr>
          <p:cNvPr id="129" name="Google Shape;129;p22"/>
          <p:cNvSpPr txBox="1"/>
          <p:nvPr/>
        </p:nvSpPr>
        <p:spPr>
          <a:xfrm>
            <a:off x="1954530" y="4699185"/>
            <a:ext cx="20850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pic>
        <p:nvPicPr>
          <p:cNvPr id="130" name="Google Shape;130;p22"/>
          <p:cNvPicPr preferRelativeResize="0"/>
          <p:nvPr/>
        </p:nvPicPr>
        <p:blipFill rotWithShape="1">
          <a:blip r:embed="rId3">
            <a:alphaModFix/>
          </a:blip>
          <a:srcRect b="0" l="0" r="0" t="0"/>
          <a:stretch/>
        </p:blipFill>
        <p:spPr>
          <a:xfrm>
            <a:off x="4099984" y="1457309"/>
            <a:ext cx="4846806" cy="3480355"/>
          </a:xfrm>
          <a:prstGeom prst="rect">
            <a:avLst/>
          </a:prstGeom>
          <a:noFill/>
          <a:ln>
            <a:noFill/>
          </a:ln>
        </p:spPr>
      </p:pic>
      <p:pic>
        <p:nvPicPr>
          <p:cNvPr id="131" name="Google Shape;131;p22"/>
          <p:cNvPicPr preferRelativeResize="0"/>
          <p:nvPr/>
        </p:nvPicPr>
        <p:blipFill>
          <a:blip r:embed="rId4">
            <a:alphaModFix/>
          </a:blip>
          <a:stretch>
            <a:fillRect/>
          </a:stretch>
        </p:blipFill>
        <p:spPr>
          <a:xfrm>
            <a:off x="2992400" y="3732850"/>
            <a:ext cx="1107586" cy="1090000"/>
          </a:xfrm>
          <a:prstGeom prst="rect">
            <a:avLst/>
          </a:prstGeom>
          <a:noFill/>
          <a:ln>
            <a:noFill/>
          </a:ln>
        </p:spPr>
      </p:pic>
      <p:cxnSp>
        <p:nvCxnSpPr>
          <p:cNvPr id="132" name="Google Shape;132;p22"/>
          <p:cNvCxnSpPr/>
          <p:nvPr/>
        </p:nvCxnSpPr>
        <p:spPr>
          <a:xfrm flipH="1">
            <a:off x="3742000" y="4092275"/>
            <a:ext cx="24900" cy="525600"/>
          </a:xfrm>
          <a:prstGeom prst="straightConnector1">
            <a:avLst/>
          </a:prstGeom>
          <a:noFill/>
          <a:ln cap="flat" cmpd="sng" w="28575">
            <a:solidFill>
              <a:srgbClr val="FFFF00"/>
            </a:solidFill>
            <a:prstDash val="solid"/>
            <a:round/>
            <a:headEnd len="med" w="med" type="none"/>
            <a:tailEnd len="med" w="med" type="triangle"/>
          </a:ln>
        </p:spPr>
      </p:cxnSp>
      <p:cxnSp>
        <p:nvCxnSpPr>
          <p:cNvPr id="133" name="Google Shape;133;p22"/>
          <p:cNvCxnSpPr/>
          <p:nvPr/>
        </p:nvCxnSpPr>
        <p:spPr>
          <a:xfrm flipH="1" rot="10800000">
            <a:off x="3191225" y="4029750"/>
            <a:ext cx="50100" cy="650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23"/>
          <p:cNvSpPr/>
          <p:nvPr/>
        </p:nvSpPr>
        <p:spPr>
          <a:xfrm>
            <a:off x="2286" y="0"/>
            <a:ext cx="9141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595959"/>
              </a:solidFill>
              <a:latin typeface="Avenir"/>
              <a:ea typeface="Avenir"/>
              <a:cs typeface="Avenir"/>
              <a:sym typeface="Avenir"/>
            </a:endParaRPr>
          </a:p>
        </p:txBody>
      </p:sp>
      <p:sp>
        <p:nvSpPr>
          <p:cNvPr id="139" name="Google Shape;139;p23"/>
          <p:cNvSpPr txBox="1"/>
          <p:nvPr>
            <p:ph type="title"/>
          </p:nvPr>
        </p:nvSpPr>
        <p:spPr>
          <a:xfrm>
            <a:off x="598425" y="174975"/>
            <a:ext cx="7502400" cy="922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lt1"/>
              </a:buClr>
              <a:buSzPts val="3300"/>
              <a:buFont typeface="Avenir"/>
              <a:buNone/>
            </a:pPr>
            <a:r>
              <a:rPr lang="en"/>
              <a:t>Earth’s Energy Budget</a:t>
            </a:r>
            <a:endParaRPr/>
          </a:p>
        </p:txBody>
      </p:sp>
      <p:sp>
        <p:nvSpPr>
          <p:cNvPr id="140" name="Google Shape;140;p23"/>
          <p:cNvSpPr txBox="1"/>
          <p:nvPr>
            <p:ph idx="1" type="body"/>
          </p:nvPr>
        </p:nvSpPr>
        <p:spPr>
          <a:xfrm>
            <a:off x="171450" y="1047325"/>
            <a:ext cx="3333000" cy="3886500"/>
          </a:xfrm>
          <a:prstGeom prst="rect">
            <a:avLst/>
          </a:prstGeom>
          <a:noFill/>
          <a:ln>
            <a:noFill/>
          </a:ln>
        </p:spPr>
        <p:txBody>
          <a:bodyPr anchorCtr="0" anchor="ctr" bIns="34275" lIns="68575" spcFirstLastPara="1" rIns="68575" wrap="square" tIns="34275">
            <a:normAutofit lnSpcReduction="20000"/>
          </a:bodyPr>
          <a:lstStyle/>
          <a:p>
            <a:pPr indent="-171450" lvl="0" marL="177800" rtl="0" algn="l">
              <a:lnSpc>
                <a:spcPct val="110000"/>
              </a:lnSpc>
              <a:spcBef>
                <a:spcPts val="800"/>
              </a:spcBef>
              <a:spcAft>
                <a:spcPts val="0"/>
              </a:spcAft>
              <a:buSzPts val="1500"/>
              <a:buChar char="●"/>
            </a:pPr>
            <a:r>
              <a:rPr lang="en" sz="1500">
                <a:solidFill>
                  <a:schemeClr val="dk1"/>
                </a:solidFill>
              </a:rPr>
              <a:t>The energy we receive from the sun is </a:t>
            </a:r>
            <a:r>
              <a:rPr lang="en" sz="1500" u="sng">
                <a:solidFill>
                  <a:schemeClr val="dk1"/>
                </a:solidFill>
              </a:rPr>
              <a:t>absorbed, reflected, or transmitted</a:t>
            </a:r>
            <a:endParaRPr sz="1500" u="sng">
              <a:solidFill>
                <a:schemeClr val="dk1"/>
              </a:solidFill>
            </a:endParaRPr>
          </a:p>
          <a:p>
            <a:pPr indent="-171450" lvl="0" marL="177800" rtl="0" algn="l">
              <a:lnSpc>
                <a:spcPct val="110000"/>
              </a:lnSpc>
              <a:spcBef>
                <a:spcPts val="800"/>
              </a:spcBef>
              <a:spcAft>
                <a:spcPts val="0"/>
              </a:spcAft>
              <a:buClr>
                <a:schemeClr val="dk1"/>
              </a:buClr>
              <a:buSzPts val="1500"/>
              <a:buChar char="●"/>
            </a:pPr>
            <a:r>
              <a:rPr lang="en" sz="1500">
                <a:solidFill>
                  <a:schemeClr val="dk1"/>
                </a:solidFill>
              </a:rPr>
              <a:t>Some sunlight is </a:t>
            </a:r>
            <a:r>
              <a:rPr lang="en" sz="1500" u="sng">
                <a:solidFill>
                  <a:schemeClr val="dk1"/>
                </a:solidFill>
              </a:rPr>
              <a:t>reflected</a:t>
            </a:r>
            <a:r>
              <a:rPr lang="en" sz="1500">
                <a:solidFill>
                  <a:schemeClr val="dk1"/>
                </a:solidFill>
              </a:rPr>
              <a:t> back into space (bounces off clouds and other high albedo things)</a:t>
            </a:r>
            <a:endParaRPr sz="1500">
              <a:solidFill>
                <a:schemeClr val="dk1"/>
              </a:solidFill>
            </a:endParaRPr>
          </a:p>
          <a:p>
            <a:pPr indent="-171450" lvl="0" marL="177800" rtl="0" algn="l">
              <a:lnSpc>
                <a:spcPct val="110000"/>
              </a:lnSpc>
              <a:spcBef>
                <a:spcPts val="800"/>
              </a:spcBef>
              <a:spcAft>
                <a:spcPts val="0"/>
              </a:spcAft>
              <a:buClr>
                <a:schemeClr val="dk1"/>
              </a:buClr>
              <a:buSzPts val="1500"/>
              <a:buChar char="●"/>
            </a:pPr>
            <a:r>
              <a:rPr lang="en" sz="1500">
                <a:solidFill>
                  <a:schemeClr val="dk1"/>
                </a:solidFill>
              </a:rPr>
              <a:t>Some is </a:t>
            </a:r>
            <a:r>
              <a:rPr lang="en" sz="1500" u="sng">
                <a:solidFill>
                  <a:schemeClr val="dk1"/>
                </a:solidFill>
              </a:rPr>
              <a:t>absorbed</a:t>
            </a:r>
            <a:r>
              <a:rPr lang="en" sz="1500">
                <a:solidFill>
                  <a:schemeClr val="dk1"/>
                </a:solidFill>
              </a:rPr>
              <a:t> by land and water as heat (</a:t>
            </a:r>
            <a:r>
              <a:rPr lang="en" sz="1500" u="sng">
                <a:solidFill>
                  <a:schemeClr val="dk1"/>
                </a:solidFill>
              </a:rPr>
              <a:t>infrared energy</a:t>
            </a:r>
            <a:r>
              <a:rPr lang="en" sz="1500">
                <a:solidFill>
                  <a:schemeClr val="dk1"/>
                </a:solidFill>
              </a:rPr>
              <a:t>)</a:t>
            </a:r>
            <a:endParaRPr sz="1500">
              <a:solidFill>
                <a:schemeClr val="dk1"/>
              </a:solidFill>
            </a:endParaRPr>
          </a:p>
          <a:p>
            <a:pPr indent="-171450" lvl="0" marL="177800" rtl="0" algn="l">
              <a:lnSpc>
                <a:spcPct val="110000"/>
              </a:lnSpc>
              <a:spcBef>
                <a:spcPts val="800"/>
              </a:spcBef>
              <a:spcAft>
                <a:spcPts val="0"/>
              </a:spcAft>
              <a:buClr>
                <a:schemeClr val="dk1"/>
              </a:buClr>
              <a:buSzPts val="1500"/>
              <a:buChar char="●"/>
            </a:pPr>
            <a:r>
              <a:rPr lang="en" sz="1500">
                <a:solidFill>
                  <a:schemeClr val="dk1"/>
                </a:solidFill>
              </a:rPr>
              <a:t>The Earth releases that heat over a period of time</a:t>
            </a:r>
            <a:endParaRPr sz="1500">
              <a:solidFill>
                <a:schemeClr val="dk1"/>
              </a:solidFill>
            </a:endParaRPr>
          </a:p>
          <a:p>
            <a:pPr indent="-171450" lvl="0" marL="177800" rtl="0" algn="l">
              <a:lnSpc>
                <a:spcPct val="110000"/>
              </a:lnSpc>
              <a:spcBef>
                <a:spcPts val="800"/>
              </a:spcBef>
              <a:spcAft>
                <a:spcPts val="0"/>
              </a:spcAft>
              <a:buClr>
                <a:schemeClr val="dk1"/>
              </a:buClr>
              <a:buSzPts val="1500"/>
              <a:buChar char="●"/>
            </a:pPr>
            <a:r>
              <a:rPr lang="en" sz="1500">
                <a:solidFill>
                  <a:schemeClr val="dk1"/>
                </a:solidFill>
              </a:rPr>
              <a:t>Our atmosphere helps hold some heat through the </a:t>
            </a:r>
            <a:r>
              <a:rPr lang="en" sz="1500" u="sng">
                <a:solidFill>
                  <a:schemeClr val="dk1"/>
                </a:solidFill>
              </a:rPr>
              <a:t>greenhouse effect</a:t>
            </a:r>
            <a:endParaRPr sz="1500" u="sng">
              <a:solidFill>
                <a:schemeClr val="dk1"/>
              </a:solidFill>
            </a:endParaRPr>
          </a:p>
          <a:p>
            <a:pPr indent="-171450" lvl="0" marL="177800" rtl="0" algn="l">
              <a:lnSpc>
                <a:spcPct val="110000"/>
              </a:lnSpc>
              <a:spcBef>
                <a:spcPts val="800"/>
              </a:spcBef>
              <a:spcAft>
                <a:spcPts val="0"/>
              </a:spcAft>
              <a:buClr>
                <a:schemeClr val="dk1"/>
              </a:buClr>
              <a:buSzPts val="1500"/>
              <a:buChar char="●"/>
            </a:pPr>
            <a:r>
              <a:rPr lang="en" sz="1500">
                <a:solidFill>
                  <a:schemeClr val="dk1"/>
                </a:solidFill>
              </a:rPr>
              <a:t>What we want is the </a:t>
            </a:r>
            <a:r>
              <a:rPr lang="en" sz="1500" u="sng">
                <a:solidFill>
                  <a:schemeClr val="dk1"/>
                </a:solidFill>
              </a:rPr>
              <a:t>same amount of energy in to balance the amount of energy out. </a:t>
            </a:r>
            <a:endParaRPr u="sng"/>
          </a:p>
        </p:txBody>
      </p:sp>
      <p:pic>
        <p:nvPicPr>
          <p:cNvPr descr="Diagram&#10;&#10;Description automatically generated" id="141" name="Google Shape;141;p23"/>
          <p:cNvPicPr preferRelativeResize="0"/>
          <p:nvPr/>
        </p:nvPicPr>
        <p:blipFill rotWithShape="1">
          <a:blip r:embed="rId3">
            <a:alphaModFix/>
          </a:blip>
          <a:srcRect b="0" l="0" r="0" t="0"/>
          <a:stretch/>
        </p:blipFill>
        <p:spPr>
          <a:xfrm>
            <a:off x="3600450" y="1425619"/>
            <a:ext cx="5543550" cy="3508130"/>
          </a:xfrm>
          <a:prstGeom prst="rect">
            <a:avLst/>
          </a:prstGeom>
          <a:noFill/>
          <a:ln>
            <a:noFill/>
          </a:ln>
        </p:spPr>
      </p:pic>
      <p:pic>
        <p:nvPicPr>
          <p:cNvPr id="142" name="Google Shape;142;p23"/>
          <p:cNvPicPr preferRelativeResize="0"/>
          <p:nvPr/>
        </p:nvPicPr>
        <p:blipFill>
          <a:blip r:embed="rId4">
            <a:alphaModFix/>
          </a:blip>
          <a:stretch>
            <a:fillRect/>
          </a:stretch>
        </p:blipFill>
        <p:spPr>
          <a:xfrm>
            <a:off x="7491750" y="174975"/>
            <a:ext cx="929875" cy="1094400"/>
          </a:xfrm>
          <a:prstGeom prst="rect">
            <a:avLst/>
          </a:prstGeom>
          <a:noFill/>
          <a:ln cap="flat" cmpd="sng" w="9525">
            <a:solidFill>
              <a:schemeClr val="dk2"/>
            </a:solidFill>
            <a:prstDash val="solid"/>
            <a:round/>
            <a:headEnd len="sm" w="sm" type="none"/>
            <a:tailEnd len="sm" w="sm" type="none"/>
          </a:ln>
        </p:spPr>
      </p:pic>
      <p:sp>
        <p:nvSpPr>
          <p:cNvPr id="143" name="Google Shape;143;p23"/>
          <p:cNvSpPr txBox="1"/>
          <p:nvPr/>
        </p:nvSpPr>
        <p:spPr>
          <a:xfrm>
            <a:off x="5521275" y="460575"/>
            <a:ext cx="1701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t>What you will see in the lab simulator today</a:t>
            </a:r>
            <a:endParaRPr i="1" sz="1100"/>
          </a:p>
        </p:txBody>
      </p:sp>
      <p:cxnSp>
        <p:nvCxnSpPr>
          <p:cNvPr id="144" name="Google Shape;144;p23"/>
          <p:cNvCxnSpPr>
            <a:endCxn id="142" idx="1"/>
          </p:cNvCxnSpPr>
          <p:nvPr/>
        </p:nvCxnSpPr>
        <p:spPr>
          <a:xfrm flipH="1" rot="10800000">
            <a:off x="6933150" y="722175"/>
            <a:ext cx="558600" cy="66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256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Greenhouse Gases - CO2</a:t>
            </a:r>
            <a:endParaRPr/>
          </a:p>
        </p:txBody>
      </p:sp>
      <p:sp>
        <p:nvSpPr>
          <p:cNvPr id="150" name="Google Shape;150;p24"/>
          <p:cNvSpPr txBox="1"/>
          <p:nvPr>
            <p:ph idx="1" type="body"/>
          </p:nvPr>
        </p:nvSpPr>
        <p:spPr>
          <a:xfrm>
            <a:off x="311700" y="888825"/>
            <a:ext cx="3001500" cy="39450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How do greenhouse gases affect the atmosphere? </a:t>
            </a:r>
            <a:endParaRPr/>
          </a:p>
          <a:p>
            <a:pPr indent="-310832" lvl="1" marL="914400" rtl="0" algn="l">
              <a:spcBef>
                <a:spcPts val="0"/>
              </a:spcBef>
              <a:spcAft>
                <a:spcPts val="0"/>
              </a:spcAft>
              <a:buSzPct val="100000"/>
              <a:buChar char="○"/>
            </a:pPr>
            <a:r>
              <a:rPr lang="en" u="sng"/>
              <a:t>GHG absorbs and then re-emits heat into the atmosphere</a:t>
            </a:r>
            <a:endParaRPr u="sng"/>
          </a:p>
          <a:p>
            <a:pPr indent="-334327" lvl="0" marL="457200" rtl="0" algn="l">
              <a:spcBef>
                <a:spcPts val="0"/>
              </a:spcBef>
              <a:spcAft>
                <a:spcPts val="0"/>
              </a:spcAft>
              <a:buSzPct val="100000"/>
              <a:buChar char="●"/>
            </a:pPr>
            <a:r>
              <a:rPr lang="en"/>
              <a:t>What would happen if there were too little greenhouse gases?</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What would happen if there were too much greenhouse gas? </a:t>
            </a:r>
            <a:endParaRPr/>
          </a:p>
          <a:p>
            <a:pPr indent="0" lvl="0" marL="0" rtl="0" algn="l">
              <a:spcBef>
                <a:spcPts val="1200"/>
              </a:spcBef>
              <a:spcAft>
                <a:spcPts val="1200"/>
              </a:spcAft>
              <a:buNone/>
            </a:pPr>
            <a:r>
              <a:t/>
            </a:r>
            <a:endParaRPr/>
          </a:p>
        </p:txBody>
      </p:sp>
      <p:pic>
        <p:nvPicPr>
          <p:cNvPr id="151" name="Google Shape;151;p24"/>
          <p:cNvPicPr preferRelativeResize="0"/>
          <p:nvPr/>
        </p:nvPicPr>
        <p:blipFill>
          <a:blip r:embed="rId3">
            <a:alphaModFix/>
          </a:blip>
          <a:stretch>
            <a:fillRect/>
          </a:stretch>
        </p:blipFill>
        <p:spPr>
          <a:xfrm>
            <a:off x="3367776" y="829175"/>
            <a:ext cx="5590548" cy="3390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